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110"/>
  </p:notesMasterIdLst>
  <p:sldIdLst>
    <p:sldId id="256" r:id="rId2"/>
    <p:sldId id="257" r:id="rId3"/>
    <p:sldId id="258" r:id="rId4"/>
    <p:sldId id="259" r:id="rId5"/>
    <p:sldId id="369" r:id="rId6"/>
    <p:sldId id="370" r:id="rId7"/>
    <p:sldId id="371" r:id="rId8"/>
    <p:sldId id="373" r:id="rId9"/>
    <p:sldId id="372" r:id="rId10"/>
    <p:sldId id="263" r:id="rId11"/>
    <p:sldId id="375" r:id="rId12"/>
    <p:sldId id="363" r:id="rId13"/>
    <p:sldId id="364" r:id="rId14"/>
    <p:sldId id="365" r:id="rId15"/>
    <p:sldId id="366" r:id="rId16"/>
    <p:sldId id="367" r:id="rId17"/>
    <p:sldId id="368" r:id="rId18"/>
    <p:sldId id="374"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8" r:id="rId87"/>
    <p:sldId id="339" r:id="rId88"/>
    <p:sldId id="340" r:id="rId89"/>
    <p:sldId id="341" r:id="rId90"/>
    <p:sldId id="342" r:id="rId91"/>
    <p:sldId id="343" r:id="rId92"/>
    <p:sldId id="344"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768" y="-55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interSettings" Target="printerSettings/printerSettings1.bin"/><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3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3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0"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1"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2"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3"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4" name="Text Box 8"/>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5" name="Rectangle 9"/>
          <p:cNvSpPr>
            <a:spLocks noGrp="1" noChangeArrowheads="1"/>
          </p:cNvSpPr>
          <p:nvPr>
            <p:ph type="dt"/>
          </p:nvPr>
        </p:nvSpPr>
        <p:spPr bwMode="auto">
          <a:xfrm>
            <a:off x="3884613" y="0"/>
            <a:ext cx="2960687"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charset="0"/>
                <a:cs typeface="Lucida Sans Unicode" charset="0"/>
              </a:defRPr>
            </a:lvl1pPr>
          </a:lstStyle>
          <a:p>
            <a:pPr>
              <a:defRPr/>
            </a:pPr>
            <a:r>
              <a:rPr lang="en-US"/>
              <a:t>12/27/12</a:t>
            </a:r>
          </a:p>
        </p:txBody>
      </p:sp>
      <p:sp>
        <p:nvSpPr>
          <p:cNvPr id="14346" name="Rectangle 10"/>
          <p:cNvSpPr>
            <a:spLocks noGrp="1" noRot="1" noChangeAspect="1" noChangeArrowheads="1"/>
          </p:cNvSpPr>
          <p:nvPr>
            <p:ph type="sldImg"/>
          </p:nvPr>
        </p:nvSpPr>
        <p:spPr bwMode="auto">
          <a:xfrm>
            <a:off x="1143000" y="685800"/>
            <a:ext cx="4560888" cy="341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4347" name="Rectangle 11"/>
          <p:cNvSpPr>
            <a:spLocks noGrp="1" noChangeArrowheads="1"/>
          </p:cNvSpPr>
          <p:nvPr>
            <p:ph type="body"/>
          </p:nvPr>
        </p:nvSpPr>
        <p:spPr bwMode="auto">
          <a:xfrm>
            <a:off x="685800" y="4343400"/>
            <a:ext cx="5475288"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smtClean="0"/>
          </a:p>
        </p:txBody>
      </p:sp>
      <p:sp>
        <p:nvSpPr>
          <p:cNvPr id="14348" name="Text Box 12"/>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9" name="Rectangle 13"/>
          <p:cNvSpPr>
            <a:spLocks noGrp="1" noChangeArrowheads="1"/>
          </p:cNvSpPr>
          <p:nvPr>
            <p:ph type="sldNum"/>
          </p:nvPr>
        </p:nvSpPr>
        <p:spPr bwMode="auto">
          <a:xfrm>
            <a:off x="3884613" y="8685213"/>
            <a:ext cx="2960687"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charset="0"/>
                <a:cs typeface="Lucida Sans Unicode" charset="0"/>
              </a:defRPr>
            </a:lvl1pPr>
          </a:lstStyle>
          <a:p>
            <a:pPr>
              <a:defRPr/>
            </a:pPr>
            <a:fld id="{5024D1C5-213A-9C47-865D-53769BE9E8C6}" type="slidenum">
              <a:rPr lang="de-DE"/>
              <a:pPr>
                <a:defRPr/>
              </a:pPr>
              <a:t>‹#›</a:t>
            </a:fld>
            <a:endParaRPr lang="de-DE"/>
          </a:p>
        </p:txBody>
      </p:sp>
    </p:spTree>
    <p:extLst>
      <p:ext uri="{BB962C8B-B14F-4D97-AF65-F5344CB8AC3E}">
        <p14:creationId xmlns:p14="http://schemas.microsoft.com/office/powerpoint/2010/main" val="2491156241"/>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001DBCC6-CCD0-404E-929C-9C3077B6988B}" type="slidenum">
              <a:rPr lang="de-DE"/>
              <a:pPr>
                <a:defRPr/>
              </a:pPr>
              <a:t>1</a:t>
            </a:fld>
            <a:endParaRPr lang="de-DE"/>
          </a:p>
        </p:txBody>
      </p:sp>
      <p:sp>
        <p:nvSpPr>
          <p:cNvPr id="12390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39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2390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907D4E18-1B74-0E4A-8B59-30794108B7ED}" type="slidenum">
              <a:rPr lang="de-DE" sz="1200" smtClean="0"/>
              <a:pPr algn="r">
                <a:buClrTx/>
                <a:buFontTx/>
                <a:buNone/>
                <a:defRPr/>
              </a:pPr>
              <a:t>1</a:t>
            </a:fld>
            <a:endParaRPr lang="de-DE"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906434DA-3A83-364D-BAE4-689B8C1D4833}" type="slidenum">
              <a:rPr lang="de-DE"/>
              <a:pPr>
                <a:defRPr/>
              </a:pPr>
              <a:t>12</a:t>
            </a:fld>
            <a:endParaRPr lang="de-DE"/>
          </a:p>
        </p:txBody>
      </p:sp>
      <p:sp>
        <p:nvSpPr>
          <p:cNvPr id="132097"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20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C37B9172-6938-D146-85A4-96AF5B518A87}" type="slidenum">
              <a:rPr lang="de-DE"/>
              <a:pPr>
                <a:defRPr/>
              </a:pPr>
              <a:t>102</a:t>
            </a:fld>
            <a:endParaRPr lang="de-DE"/>
          </a:p>
        </p:txBody>
      </p:sp>
      <p:sp>
        <p:nvSpPr>
          <p:cNvPr id="22528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28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11514465-ED8C-574E-9D14-333827263B7C}" type="slidenum">
              <a:rPr lang="de-DE"/>
              <a:pPr>
                <a:defRPr/>
              </a:pPr>
              <a:t>103</a:t>
            </a:fld>
            <a:endParaRPr lang="de-DE"/>
          </a:p>
        </p:txBody>
      </p:sp>
      <p:sp>
        <p:nvSpPr>
          <p:cNvPr id="22630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630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762E296A-9F5A-5B46-BD27-654D7168707D}" type="slidenum">
              <a:rPr lang="de-DE"/>
              <a:pPr>
                <a:defRPr/>
              </a:pPr>
              <a:t>104</a:t>
            </a:fld>
            <a:endParaRPr lang="de-DE"/>
          </a:p>
        </p:txBody>
      </p:sp>
      <p:sp>
        <p:nvSpPr>
          <p:cNvPr id="227329"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7330"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8CB0721D-5DAC-2142-83F4-2A2A3B541260}" type="slidenum">
              <a:rPr lang="de-DE"/>
              <a:pPr>
                <a:defRPr/>
              </a:pPr>
              <a:t>105</a:t>
            </a:fld>
            <a:endParaRPr lang="de-DE"/>
          </a:p>
        </p:txBody>
      </p:sp>
      <p:sp>
        <p:nvSpPr>
          <p:cNvPr id="228353"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8354"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50C51695-0E95-DA47-917A-B4B238CD7693}" type="slidenum">
              <a:rPr lang="de-DE"/>
              <a:pPr>
                <a:defRPr/>
              </a:pPr>
              <a:t>106</a:t>
            </a:fld>
            <a:endParaRPr lang="de-DE"/>
          </a:p>
        </p:txBody>
      </p:sp>
      <p:sp>
        <p:nvSpPr>
          <p:cNvPr id="229377"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9378"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421DE00A-E347-A848-BAD0-C5D9E55AD5BF}" type="slidenum">
              <a:rPr lang="de-DE"/>
              <a:pPr>
                <a:defRPr/>
              </a:pPr>
              <a:t>107</a:t>
            </a:fld>
            <a:endParaRPr lang="de-DE"/>
          </a:p>
        </p:txBody>
      </p:sp>
      <p:sp>
        <p:nvSpPr>
          <p:cNvPr id="23040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024C74BA-AF6F-0340-93F6-11D783E113DD}" type="slidenum">
              <a:rPr lang="de-DE"/>
              <a:pPr>
                <a:defRPr/>
              </a:pPr>
              <a:t>108</a:t>
            </a:fld>
            <a:endParaRPr lang="de-DE"/>
          </a:p>
        </p:txBody>
      </p:sp>
      <p:sp>
        <p:nvSpPr>
          <p:cNvPr id="23142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142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EEF75605-501A-E346-9580-D3F440C6ADEB}" type="slidenum">
              <a:rPr lang="de-DE"/>
              <a:pPr>
                <a:defRPr/>
              </a:pPr>
              <a:t>13</a:t>
            </a:fld>
            <a:endParaRPr lang="de-DE"/>
          </a:p>
        </p:txBody>
      </p:sp>
      <p:sp>
        <p:nvSpPr>
          <p:cNvPr id="133121"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31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E5A903D8-4ABA-A644-9ABE-6276DFD27139}" type="slidenum">
              <a:rPr lang="de-DE"/>
              <a:pPr>
                <a:defRPr/>
              </a:pPr>
              <a:t>14</a:t>
            </a:fld>
            <a:endParaRPr lang="de-DE"/>
          </a:p>
        </p:txBody>
      </p:sp>
      <p:sp>
        <p:nvSpPr>
          <p:cNvPr id="13414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41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401342E7-5B76-D049-912C-283251E1B886}" type="slidenum">
              <a:rPr lang="de-DE"/>
              <a:pPr>
                <a:defRPr/>
              </a:pPr>
              <a:t>15</a:t>
            </a:fld>
            <a:endParaRPr lang="de-DE"/>
          </a:p>
        </p:txBody>
      </p:sp>
      <p:sp>
        <p:nvSpPr>
          <p:cNvPr id="135169"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51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BE8259F2-35A5-B24E-B66A-04ABF0BDF3A5}" type="slidenum">
              <a:rPr lang="de-DE"/>
              <a:pPr>
                <a:defRPr/>
              </a:pPr>
              <a:t>16</a:t>
            </a:fld>
            <a:endParaRPr lang="de-DE"/>
          </a:p>
        </p:txBody>
      </p:sp>
      <p:sp>
        <p:nvSpPr>
          <p:cNvPr id="13619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61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3619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3E8AAF98-C9AA-2E49-A237-4773A3B338FF}" type="slidenum">
              <a:rPr lang="de-DE" sz="1200" smtClean="0"/>
              <a:pPr algn="r">
                <a:buClrTx/>
                <a:buFontTx/>
                <a:buNone/>
                <a:defRPr/>
              </a:pPr>
              <a:t>16</a:t>
            </a:fld>
            <a:endParaRPr lang="de-DE"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B59D9C43-242C-B54D-8C19-E3DBEC9D77FA}" type="slidenum">
              <a:rPr lang="de-DE"/>
              <a:pPr>
                <a:defRPr/>
              </a:pPr>
              <a:t>17</a:t>
            </a:fld>
            <a:endParaRPr lang="de-DE"/>
          </a:p>
        </p:txBody>
      </p:sp>
      <p:sp>
        <p:nvSpPr>
          <p:cNvPr id="137217"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72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3721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DE4AB204-ADA5-CB4A-889A-6B9ABA996E5C}" type="slidenum">
              <a:rPr lang="de-DE" sz="1200" smtClean="0"/>
              <a:pPr algn="r">
                <a:buClrTx/>
                <a:buFontTx/>
                <a:buNone/>
                <a:defRPr/>
              </a:pPr>
              <a:t>17</a:t>
            </a:fld>
            <a:endParaRPr lang="de-DE"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66D36866-0579-3447-A6A4-26EDCF5086A9}" type="slidenum">
              <a:rPr lang="de-DE"/>
              <a:pPr>
                <a:defRPr/>
              </a:pPr>
              <a:t>18</a:t>
            </a:fld>
            <a:endParaRPr lang="de-DE"/>
          </a:p>
        </p:txBody>
      </p:sp>
      <p:sp>
        <p:nvSpPr>
          <p:cNvPr id="13107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10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cs typeface="Microsoft YaHei" charset="0"/>
              </a:rPr>
              <a:t>Emphasize that we focus on forecasting in this talk while we did more analysis (see thesis)</a:t>
            </a:r>
          </a:p>
        </p:txBody>
      </p:sp>
      <p:sp>
        <p:nvSpPr>
          <p:cNvPr id="13107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BDF592BE-3B16-514D-9987-BDDB2EB1F1A6}" type="slidenum">
              <a:rPr lang="de-DE" sz="1200" smtClean="0"/>
              <a:pPr algn="r">
                <a:buClrTx/>
                <a:buFontTx/>
                <a:buNone/>
                <a:defRPr/>
              </a:pPr>
              <a:t>18</a:t>
            </a:fld>
            <a:endParaRPr lang="de-DE"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503D645B-3A98-9046-BC82-5643AA760018}" type="slidenum">
              <a:rPr lang="de-DE"/>
              <a:pPr>
                <a:defRPr/>
              </a:pPr>
              <a:t>19</a:t>
            </a:fld>
            <a:endParaRPr lang="de-DE"/>
          </a:p>
        </p:txBody>
      </p:sp>
      <p:sp>
        <p:nvSpPr>
          <p:cNvPr id="138241"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84FF098E-64AB-EC40-A90D-3B37E6678967}" type="slidenum">
              <a:rPr lang="de-DE"/>
              <a:pPr>
                <a:defRPr/>
              </a:pPr>
              <a:t>20</a:t>
            </a:fld>
            <a:endParaRPr lang="de-DE"/>
          </a:p>
        </p:txBody>
      </p:sp>
      <p:sp>
        <p:nvSpPr>
          <p:cNvPr id="13926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92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3926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28D05630-BCF2-224B-B3B8-D93B6FB3BDD5}" type="slidenum">
              <a:rPr lang="de-DE" sz="1200" smtClean="0"/>
              <a:pPr algn="r">
                <a:buClrTx/>
                <a:buFontTx/>
                <a:buNone/>
                <a:defRPr/>
              </a:pPr>
              <a:t>20</a:t>
            </a:fld>
            <a:endParaRPr lang="de-DE"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A4018DC6-08BE-DB42-9AB9-A7E752E532BC}" type="slidenum">
              <a:rPr lang="de-DE"/>
              <a:pPr>
                <a:defRPr/>
              </a:pPr>
              <a:t>21</a:t>
            </a:fld>
            <a:endParaRPr lang="de-DE"/>
          </a:p>
        </p:txBody>
      </p:sp>
      <p:sp>
        <p:nvSpPr>
          <p:cNvPr id="140289"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02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4029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6F0BE682-45FE-AA4C-B217-3FC241441064}" type="slidenum">
              <a:rPr lang="de-DE" sz="1200" smtClean="0"/>
              <a:pPr algn="r">
                <a:buClrTx/>
                <a:buFontTx/>
                <a:buNone/>
                <a:defRPr/>
              </a:pPr>
              <a:t>21</a:t>
            </a:fld>
            <a:endParaRPr lang="de-DE"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CB2060BC-8196-3D49-8089-8E7E3BE9F2F1}" type="slidenum">
              <a:rPr lang="de-DE"/>
              <a:pPr>
                <a:defRPr/>
              </a:pPr>
              <a:t>2</a:t>
            </a:fld>
            <a:endParaRPr lang="de-DE"/>
          </a:p>
        </p:txBody>
      </p:sp>
      <p:sp>
        <p:nvSpPr>
          <p:cNvPr id="124929"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49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defRPr/>
            </a:pPr>
            <a:r>
              <a:rPr lang="en-US" dirty="0" smtClean="0">
                <a:cs typeface="Microsoft YaHei" charset="0"/>
              </a:rPr>
              <a:t>This is what the world looks like if you have worked on social media analysis before. Many things I do or I'm interested in are reflected in my actions that I take online. </a:t>
            </a:r>
          </a:p>
          <a:p>
            <a:pPr>
              <a:spcBef>
                <a:spcPts val="450"/>
              </a:spcBef>
              <a:defRPr/>
            </a:pPr>
            <a:r>
              <a:rPr lang="en-US" dirty="0" smtClean="0">
                <a:cs typeface="Microsoft YaHei" charset="0"/>
              </a:rPr>
              <a:t>When I want to buy a new car I </a:t>
            </a:r>
            <a:r>
              <a:rPr lang="en-US" dirty="0" err="1" smtClean="0">
                <a:cs typeface="Microsoft YaHei" charset="0"/>
              </a:rPr>
              <a:t>google</a:t>
            </a:r>
            <a:r>
              <a:rPr lang="en-US" dirty="0" smtClean="0">
                <a:cs typeface="Microsoft YaHei" charset="0"/>
              </a:rPr>
              <a:t> certain models and manufacturers, I reach out to some friends over online social networks. I watch videos about the cars because I want to get an impression what they look and sound like.</a:t>
            </a:r>
          </a:p>
          <a:p>
            <a:pPr>
              <a:spcBef>
                <a:spcPts val="450"/>
              </a:spcBef>
              <a:defRPr/>
            </a:pPr>
            <a:r>
              <a:rPr lang="en-US" dirty="0" smtClean="0">
                <a:cs typeface="Microsoft YaHei" charset="0"/>
              </a:rPr>
              <a:t>What I am trying to motivate here is that my interests and intentions drive my behavior online. Turning this around, online behavior becomes indicative of my current and future situations and interests.</a:t>
            </a:r>
          </a:p>
          <a:p>
            <a:pPr>
              <a:spcBef>
                <a:spcPts val="450"/>
              </a:spcBef>
              <a:defRPr/>
            </a:pPr>
            <a:r>
              <a:rPr lang="en-US" dirty="0" smtClean="0">
                <a:cs typeface="Microsoft YaHei" charset="0"/>
              </a:rPr>
              <a:t>Let's take a look at how much activity actually happens online that we could use to infer such interests.</a:t>
            </a:r>
          </a:p>
        </p:txBody>
      </p:sp>
      <p:sp>
        <p:nvSpPr>
          <p:cNvPr id="12493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14F801BF-E096-0B4A-AA97-A2891F994668}" type="slidenum">
              <a:rPr lang="de-DE" sz="1200" smtClean="0"/>
              <a:pPr algn="r">
                <a:buClrTx/>
                <a:buFontTx/>
                <a:buNone/>
                <a:defRPr/>
              </a:pPr>
              <a:t>2</a:t>
            </a:fld>
            <a:endParaRPr lang="de-DE"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3500AA66-F82B-3E43-A6AA-F2592669FB5B}" type="slidenum">
              <a:rPr lang="de-DE"/>
              <a:pPr>
                <a:defRPr/>
              </a:pPr>
              <a:t>22</a:t>
            </a:fld>
            <a:endParaRPr lang="de-DE"/>
          </a:p>
        </p:txBody>
      </p:sp>
      <p:sp>
        <p:nvSpPr>
          <p:cNvPr id="14131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13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4131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A0858FDD-34DF-4049-9DE7-24BD6240665A}" type="slidenum">
              <a:rPr lang="de-DE" sz="1200" smtClean="0"/>
              <a:pPr algn="r">
                <a:buClrTx/>
                <a:buFontTx/>
                <a:buNone/>
                <a:defRPr/>
              </a:pPr>
              <a:t>22</a:t>
            </a:fld>
            <a:endParaRPr lang="de-DE"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E8E3C4A5-23E6-844B-B090-FD01F78A17E0}" type="slidenum">
              <a:rPr lang="de-DE"/>
              <a:pPr>
                <a:defRPr/>
              </a:pPr>
              <a:t>23</a:t>
            </a:fld>
            <a:endParaRPr lang="de-DE"/>
          </a:p>
        </p:txBody>
      </p:sp>
      <p:sp>
        <p:nvSpPr>
          <p:cNvPr id="142337"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23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4233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7D77CD5A-4724-E745-ADFB-B7945F1F24E2}" type="slidenum">
              <a:rPr lang="de-DE" sz="1200" smtClean="0"/>
              <a:pPr algn="r">
                <a:buClrTx/>
                <a:buFontTx/>
                <a:buNone/>
                <a:defRPr/>
              </a:pPr>
              <a:t>23</a:t>
            </a:fld>
            <a:endParaRPr lang="de-DE"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4F32E73F-667C-F140-8BB2-4C2252D599A4}" type="slidenum">
              <a:rPr lang="de-DE"/>
              <a:pPr>
                <a:defRPr/>
              </a:pPr>
              <a:t>24</a:t>
            </a:fld>
            <a:endParaRPr lang="de-DE"/>
          </a:p>
        </p:txBody>
      </p:sp>
      <p:sp>
        <p:nvSpPr>
          <p:cNvPr id="143361"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3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4336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FDB303F2-5254-DB47-847C-B2F912304D57}" type="slidenum">
              <a:rPr lang="de-DE" sz="1200" smtClean="0"/>
              <a:pPr algn="r">
                <a:buClrTx/>
                <a:buFontTx/>
                <a:buNone/>
                <a:defRPr/>
              </a:pPr>
              <a:t>24</a:t>
            </a:fld>
            <a:endParaRPr lang="de-DE"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37007418-EB97-4E46-B1DD-C8EF17A0A9AE}" type="slidenum">
              <a:rPr lang="de-DE"/>
              <a:pPr>
                <a:defRPr/>
              </a:pPr>
              <a:t>25</a:t>
            </a:fld>
            <a:endParaRPr lang="de-DE"/>
          </a:p>
        </p:txBody>
      </p:sp>
      <p:sp>
        <p:nvSpPr>
          <p:cNvPr id="14438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4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4438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85FB7D5F-6258-F344-949C-32AD6AC0EAD6}" type="slidenum">
              <a:rPr lang="de-DE" sz="1200" smtClean="0"/>
              <a:pPr algn="r">
                <a:buClrTx/>
                <a:buFontTx/>
                <a:buNone/>
                <a:defRPr/>
              </a:pPr>
              <a:t>25</a:t>
            </a:fld>
            <a:endParaRPr lang="de-DE"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4C5C7E66-387C-264E-B8D8-0016366C7762}" type="slidenum">
              <a:rPr lang="de-DE"/>
              <a:pPr>
                <a:defRPr/>
              </a:pPr>
              <a:t>26</a:t>
            </a:fld>
            <a:endParaRPr lang="de-DE"/>
          </a:p>
        </p:txBody>
      </p:sp>
      <p:sp>
        <p:nvSpPr>
          <p:cNvPr id="145409"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5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991475EC-1349-2641-B450-76774D964E52}" type="slidenum">
              <a:rPr lang="de-DE"/>
              <a:pPr>
                <a:defRPr/>
              </a:pPr>
              <a:t>27</a:t>
            </a:fld>
            <a:endParaRPr lang="de-DE"/>
          </a:p>
        </p:txBody>
      </p:sp>
      <p:sp>
        <p:nvSpPr>
          <p:cNvPr id="14643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6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defRPr/>
            </a:pPr>
            <a:r>
              <a:rPr lang="en-US" smtClean="0">
                <a:cs typeface="Microsoft YaHei" charset="0"/>
              </a:rPr>
              <a:t>Forecasting is the process of making statements about events whose actual</a:t>
            </a:r>
          </a:p>
          <a:p>
            <a:pPr>
              <a:spcBef>
                <a:spcPts val="450"/>
              </a:spcBef>
              <a:defRPr/>
            </a:pPr>
            <a:r>
              <a:rPr lang="en-US" smtClean="0">
                <a:cs typeface="Microsoft YaHei" charset="0"/>
              </a:rPr>
              <a:t>outcomes (typically) have not yet been observed. In the context of time series,</a:t>
            </a:r>
          </a:p>
          <a:p>
            <a:pPr>
              <a:spcBef>
                <a:spcPts val="450"/>
              </a:spcBef>
              <a:defRPr/>
            </a:pPr>
            <a:r>
              <a:rPr lang="en-US" smtClean="0">
                <a:cs typeface="Microsoft YaHei" charset="0"/>
              </a:rPr>
              <a:t>this means predicting future values of the time series.</a:t>
            </a:r>
          </a:p>
          <a:p>
            <a:pPr>
              <a:spcBef>
                <a:spcPts val="450"/>
              </a:spcBef>
              <a:defRPr/>
            </a:pPr>
            <a:r>
              <a:rPr lang="en-US" smtClean="0">
                <a:cs typeface="Microsoft YaHei" charset="0"/>
              </a:rPr>
              <a:t>Y-axis could be anything such as views/clicks/queries</a:t>
            </a:r>
          </a:p>
        </p:txBody>
      </p:sp>
      <p:sp>
        <p:nvSpPr>
          <p:cNvPr id="14643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E6BB5168-D9D8-334F-8F7D-AA248894D033}" type="slidenum">
              <a:rPr lang="de-DE" sz="1200" smtClean="0"/>
              <a:pPr algn="r">
                <a:buClrTx/>
                <a:buFontTx/>
                <a:buNone/>
                <a:defRPr/>
              </a:pPr>
              <a:t>27</a:t>
            </a:fld>
            <a:endParaRPr lang="de-DE" sz="12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71EAA706-C080-A749-BF48-9BEF40E87775}" type="slidenum">
              <a:rPr lang="de-DE"/>
              <a:pPr>
                <a:defRPr/>
              </a:pPr>
              <a:t>28</a:t>
            </a:fld>
            <a:endParaRPr lang="de-DE"/>
          </a:p>
        </p:txBody>
      </p:sp>
      <p:sp>
        <p:nvSpPr>
          <p:cNvPr id="147457"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7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4745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0D587BA4-1C19-374F-B90A-1F2DE9B27A16}" type="slidenum">
              <a:rPr lang="de-DE" sz="1200" smtClean="0"/>
              <a:pPr algn="r">
                <a:buClrTx/>
                <a:buFontTx/>
                <a:buNone/>
                <a:defRPr/>
              </a:pPr>
              <a:t>28</a:t>
            </a:fld>
            <a:endParaRPr lang="de-DE"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FB17E615-3852-B040-B1BE-F4B7135F549F}" type="slidenum">
              <a:rPr lang="de-DE"/>
              <a:pPr>
                <a:defRPr/>
              </a:pPr>
              <a:t>29</a:t>
            </a:fld>
            <a:endParaRPr lang="de-DE"/>
          </a:p>
        </p:txBody>
      </p:sp>
      <p:sp>
        <p:nvSpPr>
          <p:cNvPr id="148481"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8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4848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73C6B3EF-600D-EB4C-A4F1-08752D13CBF3}" type="slidenum">
              <a:rPr lang="de-DE" sz="1200" smtClean="0"/>
              <a:pPr algn="r">
                <a:buClrTx/>
                <a:buFontTx/>
                <a:buNone/>
                <a:defRPr/>
              </a:pPr>
              <a:t>29</a:t>
            </a:fld>
            <a:endParaRPr lang="de-DE"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0F02CE15-F3E1-A34F-961C-511FB2F74AF1}" type="slidenum">
              <a:rPr lang="de-DE"/>
              <a:pPr>
                <a:defRPr/>
              </a:pPr>
              <a:t>30</a:t>
            </a:fld>
            <a:endParaRPr lang="de-DE"/>
          </a:p>
        </p:txBody>
      </p:sp>
      <p:sp>
        <p:nvSpPr>
          <p:cNvPr id="14950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9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4950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43CD2199-A2AF-B541-9A4C-AE6F3512BB1E}" type="slidenum">
              <a:rPr lang="de-DE" sz="1200" smtClean="0"/>
              <a:pPr algn="r">
                <a:buClrTx/>
                <a:buFontTx/>
                <a:buNone/>
                <a:defRPr/>
              </a:pPr>
              <a:t>30</a:t>
            </a:fld>
            <a:endParaRPr lang="de-DE" sz="12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7E56AB71-0AEE-8E48-830C-F87C4685DCCD}" type="slidenum">
              <a:rPr lang="de-DE"/>
              <a:pPr>
                <a:defRPr/>
              </a:pPr>
              <a:t>31</a:t>
            </a:fld>
            <a:endParaRPr lang="de-DE"/>
          </a:p>
        </p:txBody>
      </p:sp>
      <p:sp>
        <p:nvSpPr>
          <p:cNvPr id="150529"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0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defRPr/>
            </a:pPr>
            <a:r>
              <a:rPr lang="en-US" dirty="0" smtClean="0">
                <a:cs typeface="Microsoft YaHei" charset="0"/>
              </a:rPr>
              <a:t>ARMA IS STATE OF THE ART!!!</a:t>
            </a:r>
          </a:p>
          <a:p>
            <a:pPr>
              <a:spcBef>
                <a:spcPts val="450"/>
              </a:spcBef>
              <a:defRPr/>
            </a:pPr>
            <a:r>
              <a:rPr lang="en-US" dirty="0" smtClean="0">
                <a:cs typeface="Microsoft YaHei" charset="0"/>
              </a:rPr>
              <a:t>Auto Regressive (Integrated) Moving Average</a:t>
            </a:r>
          </a:p>
          <a:p>
            <a:pPr>
              <a:spcBef>
                <a:spcPts val="450"/>
              </a:spcBef>
              <a:defRPr/>
            </a:pPr>
            <a:endParaRPr lang="en-US" dirty="0" smtClean="0">
              <a:cs typeface="Microsoft YaHei" charset="0"/>
            </a:endParaRPr>
          </a:p>
        </p:txBody>
      </p:sp>
      <p:sp>
        <p:nvSpPr>
          <p:cNvPr id="15053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B47DC48F-FB41-C148-A4D4-E14332F4A45E}" type="slidenum">
              <a:rPr lang="de-DE" sz="1200" smtClean="0"/>
              <a:pPr algn="r">
                <a:buClrTx/>
                <a:buFontTx/>
                <a:buNone/>
                <a:defRPr/>
              </a:pPr>
              <a:t>31</a:t>
            </a:fld>
            <a:endParaRPr lang="de-DE"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1D9E9A10-8161-734F-9642-FC83A865008D}" type="slidenum">
              <a:rPr lang="de-DE"/>
              <a:pPr>
                <a:defRPr/>
              </a:pPr>
              <a:t>3</a:t>
            </a:fld>
            <a:endParaRPr lang="de-DE"/>
          </a:p>
        </p:txBody>
      </p:sp>
      <p:sp>
        <p:nvSpPr>
          <p:cNvPr id="125953"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5954"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cs typeface="Microsoft YaHei" charset="0"/>
              </a:rPr>
              <a:t>Twitter users in New York city were seeing tweets about the 2011 Washington D.C. earthquake half a minute before they could even feel it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7757371E-AE29-B447-BE83-23D14674F501}" type="slidenum">
              <a:rPr lang="de-DE"/>
              <a:pPr>
                <a:defRPr/>
              </a:pPr>
              <a:t>32</a:t>
            </a:fld>
            <a:endParaRPr lang="de-DE"/>
          </a:p>
        </p:txBody>
      </p:sp>
      <p:sp>
        <p:nvSpPr>
          <p:cNvPr id="15155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1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5155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B4481E8B-DFC2-8B4D-ACE5-10D83441CA22}" type="slidenum">
              <a:rPr lang="de-DE" sz="1200" smtClean="0"/>
              <a:pPr algn="r">
                <a:buClrTx/>
                <a:buFontTx/>
                <a:buNone/>
                <a:defRPr/>
              </a:pPr>
              <a:t>32</a:t>
            </a:fld>
            <a:endParaRPr lang="de-DE" sz="12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7EE168E9-B9AF-E643-8F28-4C82BE048191}" type="slidenum">
              <a:rPr lang="de-DE"/>
              <a:pPr>
                <a:defRPr/>
              </a:pPr>
              <a:t>33</a:t>
            </a:fld>
            <a:endParaRPr lang="de-DE"/>
          </a:p>
        </p:txBody>
      </p:sp>
      <p:sp>
        <p:nvSpPr>
          <p:cNvPr id="152577"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2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defRPr/>
            </a:pPr>
            <a:r>
              <a:rPr lang="en-US" smtClean="0">
                <a:cs typeface="Microsoft YaHei" charset="0"/>
              </a:rPr>
              <a:t>More emphasis, play with laser pointer</a:t>
            </a:r>
          </a:p>
        </p:txBody>
      </p:sp>
      <p:sp>
        <p:nvSpPr>
          <p:cNvPr id="15257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9C7A333B-F6B1-4143-B313-49F3DE165E57}" type="slidenum">
              <a:rPr lang="de-DE" sz="1200" smtClean="0"/>
              <a:pPr algn="r">
                <a:buClrTx/>
                <a:buFontTx/>
                <a:buNone/>
                <a:defRPr/>
              </a:pPr>
              <a:t>33</a:t>
            </a:fld>
            <a:endParaRPr lang="de-DE"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CF387102-BD9E-FF4B-B91F-90CFDBC84E9C}" type="slidenum">
              <a:rPr lang="de-DE"/>
              <a:pPr>
                <a:defRPr/>
              </a:pPr>
              <a:t>34</a:t>
            </a:fld>
            <a:endParaRPr lang="de-DE"/>
          </a:p>
        </p:txBody>
      </p:sp>
      <p:sp>
        <p:nvSpPr>
          <p:cNvPr id="153601"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3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cs typeface="Microsoft YaHei" charset="0"/>
              </a:rPr>
              <a:t>Challenging problem – NO history!</a:t>
            </a:r>
          </a:p>
          <a:p>
            <a:pPr>
              <a:spcBef>
                <a:spcPts val="450"/>
              </a:spcBef>
              <a:buClrTx/>
              <a:buFontTx/>
              <a:buNone/>
              <a:defRPr/>
            </a:pPr>
            <a:endParaRPr lang="en-US" smtClean="0">
              <a:cs typeface="Microsoft YaHei" charset="0"/>
            </a:endParaRPr>
          </a:p>
          <a:p>
            <a:pPr>
              <a:spcBef>
                <a:spcPts val="450"/>
              </a:spcBef>
              <a:buClrTx/>
              <a:buFontTx/>
              <a:buNone/>
              <a:defRPr/>
            </a:pPr>
            <a:r>
              <a:rPr lang="en-US" smtClean="0">
                <a:cs typeface="Microsoft YaHei" charset="0"/>
              </a:rPr>
              <a:t>This is not even the most extreme example! When Michael Jackson or Whitney Houston died suddenly over 5 million people accessed their Wikipedia page → a 2000x fold increase</a:t>
            </a:r>
          </a:p>
        </p:txBody>
      </p:sp>
      <p:sp>
        <p:nvSpPr>
          <p:cNvPr id="15360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B9821377-4EB1-3A41-9C29-705B97ED1210}" type="slidenum">
              <a:rPr lang="de-DE" sz="1200" smtClean="0"/>
              <a:pPr algn="r">
                <a:buClrTx/>
                <a:buFontTx/>
                <a:buNone/>
                <a:defRPr/>
              </a:pPr>
              <a:t>34</a:t>
            </a:fld>
            <a:endParaRPr lang="de-DE"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972AA73D-F219-064C-A4F6-754E0DE52480}" type="slidenum">
              <a:rPr lang="de-DE"/>
              <a:pPr>
                <a:defRPr/>
              </a:pPr>
              <a:t>35</a:t>
            </a:fld>
            <a:endParaRPr lang="de-DE"/>
          </a:p>
        </p:txBody>
      </p:sp>
      <p:sp>
        <p:nvSpPr>
          <p:cNvPr id="15462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4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5462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C00A036C-826D-7344-A8CE-39A579859F7E}" type="slidenum">
              <a:rPr lang="de-DE" sz="1200" smtClean="0"/>
              <a:pPr algn="r">
                <a:buClrTx/>
                <a:buFontTx/>
                <a:buNone/>
                <a:defRPr/>
              </a:pPr>
              <a:t>35</a:t>
            </a:fld>
            <a:endParaRPr lang="de-DE" sz="12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4E78EC48-5011-E747-936D-05A2395536B7}" type="slidenum">
              <a:rPr lang="de-DE"/>
              <a:pPr>
                <a:defRPr/>
              </a:pPr>
              <a:t>36</a:t>
            </a:fld>
            <a:endParaRPr lang="de-DE"/>
          </a:p>
        </p:txBody>
      </p:sp>
      <p:sp>
        <p:nvSpPr>
          <p:cNvPr id="155649"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5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5565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38FDED56-9962-A941-A494-963EA5AD70F4}" type="slidenum">
              <a:rPr lang="de-DE" sz="1200" smtClean="0"/>
              <a:pPr algn="r">
                <a:buClrTx/>
                <a:buFontTx/>
                <a:buNone/>
                <a:defRPr/>
              </a:pPr>
              <a:t>36</a:t>
            </a:fld>
            <a:endParaRPr lang="de-DE" sz="12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56C1A782-2AF5-9D49-8173-C37AD14A3C0D}" type="slidenum">
              <a:rPr lang="de-DE"/>
              <a:pPr>
                <a:defRPr/>
              </a:pPr>
              <a:t>37</a:t>
            </a:fld>
            <a:endParaRPr lang="de-DE"/>
          </a:p>
        </p:txBody>
      </p:sp>
      <p:sp>
        <p:nvSpPr>
          <p:cNvPr id="15667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cs typeface="Microsoft YaHei" charset="0"/>
              </a:rPr>
              <a:t>Challenging problem – NO history!</a:t>
            </a:r>
          </a:p>
          <a:p>
            <a:pPr>
              <a:spcBef>
                <a:spcPts val="450"/>
              </a:spcBef>
              <a:buClrTx/>
              <a:buFontTx/>
              <a:buNone/>
              <a:defRPr/>
            </a:pPr>
            <a:endParaRPr lang="en-US" smtClean="0">
              <a:cs typeface="Microsoft YaHei" charset="0"/>
            </a:endParaRPr>
          </a:p>
          <a:p>
            <a:pPr>
              <a:spcBef>
                <a:spcPts val="450"/>
              </a:spcBef>
              <a:buClrTx/>
              <a:buFontTx/>
              <a:buNone/>
              <a:defRPr/>
            </a:pPr>
            <a:r>
              <a:rPr lang="en-US" smtClean="0">
                <a:cs typeface="Microsoft YaHei" charset="0"/>
              </a:rPr>
              <a:t>This is not even the most extreme example! When Michael Jackson or Whitney Houston died suddenly over 5 million people accessed their Wikipedia page → a 2000x fold increase</a:t>
            </a:r>
          </a:p>
        </p:txBody>
      </p:sp>
      <p:sp>
        <p:nvSpPr>
          <p:cNvPr id="15667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C6C34C3C-50FB-6D4D-B0F4-AE1080A60080}" type="slidenum">
              <a:rPr lang="de-DE" sz="1200" smtClean="0"/>
              <a:pPr algn="r">
                <a:buClrTx/>
                <a:buFontTx/>
                <a:buNone/>
                <a:defRPr/>
              </a:pPr>
              <a:t>37</a:t>
            </a:fld>
            <a:endParaRPr lang="de-DE" sz="12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85B7FE5F-2304-FE45-81DE-89C1B766B9BB}" type="slidenum">
              <a:rPr lang="de-DE"/>
              <a:pPr>
                <a:defRPr/>
              </a:pPr>
              <a:t>38</a:t>
            </a:fld>
            <a:endParaRPr lang="de-DE"/>
          </a:p>
        </p:txBody>
      </p:sp>
      <p:sp>
        <p:nvSpPr>
          <p:cNvPr id="157697"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cs typeface="Microsoft YaHei" charset="0"/>
              </a:rPr>
              <a:t>Challenging problem – NO history!</a:t>
            </a:r>
          </a:p>
          <a:p>
            <a:pPr>
              <a:spcBef>
                <a:spcPts val="450"/>
              </a:spcBef>
              <a:buClrTx/>
              <a:buFontTx/>
              <a:buNone/>
              <a:defRPr/>
            </a:pPr>
            <a:endParaRPr lang="en-US" smtClean="0">
              <a:cs typeface="Microsoft YaHei" charset="0"/>
            </a:endParaRPr>
          </a:p>
          <a:p>
            <a:pPr>
              <a:spcBef>
                <a:spcPts val="450"/>
              </a:spcBef>
              <a:buClrTx/>
              <a:buFontTx/>
              <a:buNone/>
              <a:defRPr/>
            </a:pPr>
            <a:r>
              <a:rPr lang="en-US" smtClean="0">
                <a:cs typeface="Microsoft YaHei" charset="0"/>
              </a:rPr>
              <a:t>This is not even the most extreme example! When Michael Jackson or Whitney Houston died suddenly over 5 million people accessed their Wikipedia page → a 2000x fold increase</a:t>
            </a:r>
          </a:p>
        </p:txBody>
      </p:sp>
      <p:sp>
        <p:nvSpPr>
          <p:cNvPr id="15769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A5FA8B14-A425-1A46-9095-DED336E0E2B4}" type="slidenum">
              <a:rPr lang="de-DE" sz="1200" smtClean="0"/>
              <a:pPr algn="r">
                <a:buClrTx/>
                <a:buFontTx/>
                <a:buNone/>
                <a:defRPr/>
              </a:pPr>
              <a:t>38</a:t>
            </a:fld>
            <a:endParaRPr lang="de-DE" sz="120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27BFBD07-A9B4-0C42-9E6B-39E4142D1F25}" type="slidenum">
              <a:rPr lang="de-DE"/>
              <a:pPr>
                <a:defRPr/>
              </a:pPr>
              <a:t>39</a:t>
            </a:fld>
            <a:endParaRPr lang="de-DE"/>
          </a:p>
        </p:txBody>
      </p:sp>
      <p:sp>
        <p:nvSpPr>
          <p:cNvPr id="158721"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8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64168999-0690-9D4E-9FCB-4E584600C0CB}" type="slidenum">
              <a:rPr lang="de-DE"/>
              <a:pPr>
                <a:defRPr/>
              </a:pPr>
              <a:t>40</a:t>
            </a:fld>
            <a:endParaRPr lang="de-DE"/>
          </a:p>
        </p:txBody>
      </p:sp>
      <p:sp>
        <p:nvSpPr>
          <p:cNvPr id="15974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974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BC54549E-D8E5-BC47-9E84-3287FED10D35}" type="slidenum">
              <a:rPr lang="de-DE"/>
              <a:pPr>
                <a:defRPr/>
              </a:pPr>
              <a:t>41</a:t>
            </a:fld>
            <a:endParaRPr lang="de-DE"/>
          </a:p>
        </p:txBody>
      </p:sp>
      <p:sp>
        <p:nvSpPr>
          <p:cNvPr id="160769"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0770"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89936048-34B2-5645-B127-754630F4E36F}" type="slidenum">
              <a:rPr lang="de-DE"/>
              <a:pPr>
                <a:defRPr/>
              </a:pPr>
              <a:t>4</a:t>
            </a:fld>
            <a:endParaRPr lang="de-DE"/>
          </a:p>
        </p:txBody>
      </p:sp>
      <p:sp>
        <p:nvSpPr>
          <p:cNvPr id="126977"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69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2697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04CD90B5-0B0E-0B45-ABC4-1E5240C996B8}" type="slidenum">
              <a:rPr lang="de-DE" sz="1200" smtClean="0"/>
              <a:pPr algn="r">
                <a:buClrTx/>
                <a:buFontTx/>
                <a:buNone/>
                <a:defRPr/>
              </a:pPr>
              <a:t>4</a:t>
            </a:fld>
            <a:endParaRPr lang="de-DE" sz="12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664E503E-5073-CE4A-A1C5-130372CDF615}" type="slidenum">
              <a:rPr lang="de-DE"/>
              <a:pPr>
                <a:defRPr/>
              </a:pPr>
              <a:t>42</a:t>
            </a:fld>
            <a:endParaRPr lang="de-DE"/>
          </a:p>
        </p:txBody>
      </p:sp>
      <p:sp>
        <p:nvSpPr>
          <p:cNvPr id="161793"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1794"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B0BB3655-1B8D-554C-9BAD-7298599D83B2}" type="slidenum">
              <a:rPr lang="de-DE"/>
              <a:pPr>
                <a:defRPr/>
              </a:pPr>
              <a:t>43</a:t>
            </a:fld>
            <a:endParaRPr lang="de-DE"/>
          </a:p>
        </p:txBody>
      </p:sp>
      <p:sp>
        <p:nvSpPr>
          <p:cNvPr id="162817"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2818"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defRPr/>
            </a:pPr>
            <a:r>
              <a:rPr lang="en-US" smtClean="0">
                <a:cs typeface="Microsoft YaHei" charset="0"/>
              </a:rPr>
              <a:t> Dbpedia is a knowledge base that is essentially a structured representation of the information on Wikipedia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AEE98EF7-8B1C-BD4C-A171-CC9B360EF6E3}" type="slidenum">
              <a:rPr lang="de-DE"/>
              <a:pPr>
                <a:defRPr/>
              </a:pPr>
              <a:t>44</a:t>
            </a:fld>
            <a:endParaRPr lang="de-DE"/>
          </a:p>
        </p:txBody>
      </p:sp>
      <p:sp>
        <p:nvSpPr>
          <p:cNvPr id="16384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4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FCDEF06D-90FE-EC47-A578-62AA0EF5DCEF}" type="slidenum">
              <a:rPr lang="de-DE"/>
              <a:pPr>
                <a:defRPr/>
              </a:pPr>
              <a:t>45</a:t>
            </a:fld>
            <a:endParaRPr lang="de-DE"/>
          </a:p>
        </p:txBody>
      </p:sp>
      <p:sp>
        <p:nvSpPr>
          <p:cNvPr id="16486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486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B3B553F4-699A-8749-A7D9-A6565D4710FB}" type="slidenum">
              <a:rPr lang="de-DE"/>
              <a:pPr>
                <a:defRPr/>
              </a:pPr>
              <a:t>46</a:t>
            </a:fld>
            <a:endParaRPr lang="de-DE"/>
          </a:p>
        </p:txBody>
      </p:sp>
      <p:sp>
        <p:nvSpPr>
          <p:cNvPr id="165889"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5890"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17ACBA1E-3824-EA44-B714-B54F0F06FB51}" type="slidenum">
              <a:rPr lang="de-DE"/>
              <a:pPr>
                <a:defRPr/>
              </a:pPr>
              <a:t>47</a:t>
            </a:fld>
            <a:endParaRPr lang="de-DE"/>
          </a:p>
        </p:txBody>
      </p:sp>
      <p:sp>
        <p:nvSpPr>
          <p:cNvPr id="166913"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6914"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153CEC30-9B39-0648-9747-477636A44765}" type="slidenum">
              <a:rPr lang="de-DE"/>
              <a:pPr>
                <a:defRPr/>
              </a:pPr>
              <a:t>48</a:t>
            </a:fld>
            <a:endParaRPr lang="de-DE"/>
          </a:p>
        </p:txBody>
      </p:sp>
      <p:sp>
        <p:nvSpPr>
          <p:cNvPr id="167937"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7938"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84C4139A-212D-8F48-868B-72638EB9F219}" type="slidenum">
              <a:rPr lang="de-DE"/>
              <a:pPr>
                <a:defRPr/>
              </a:pPr>
              <a:t>49</a:t>
            </a:fld>
            <a:endParaRPr lang="de-DE"/>
          </a:p>
        </p:txBody>
      </p:sp>
      <p:sp>
        <p:nvSpPr>
          <p:cNvPr id="16896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896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A82A040F-8FA0-274D-B749-6757F0E3A45E}" type="slidenum">
              <a:rPr lang="de-DE"/>
              <a:pPr>
                <a:defRPr/>
              </a:pPr>
              <a:t>50</a:t>
            </a:fld>
            <a:endParaRPr lang="de-DE"/>
          </a:p>
        </p:txBody>
      </p:sp>
      <p:sp>
        <p:nvSpPr>
          <p:cNvPr id="16998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998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869DC248-BD66-E746-926F-96D0E141FA6C}" type="slidenum">
              <a:rPr lang="de-DE"/>
              <a:pPr>
                <a:defRPr/>
              </a:pPr>
              <a:t>51</a:t>
            </a:fld>
            <a:endParaRPr lang="de-DE"/>
          </a:p>
        </p:txBody>
      </p:sp>
      <p:sp>
        <p:nvSpPr>
          <p:cNvPr id="171009"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1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850C1CA8-1F97-414C-9BA3-3487CBAC1EDE}" type="slidenum">
              <a:rPr lang="de-DE"/>
              <a:pPr>
                <a:defRPr/>
              </a:pPr>
              <a:t>5</a:t>
            </a:fld>
            <a:endParaRPr lang="de-DE"/>
          </a:p>
        </p:txBody>
      </p:sp>
      <p:sp>
        <p:nvSpPr>
          <p:cNvPr id="128001"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80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C510C3FA-9D23-094E-A4C0-5C6C1DA62F55}" type="slidenum">
              <a:rPr lang="de-DE"/>
              <a:pPr>
                <a:defRPr/>
              </a:pPr>
              <a:t>52</a:t>
            </a:fld>
            <a:endParaRPr lang="de-DE"/>
          </a:p>
        </p:txBody>
      </p:sp>
      <p:sp>
        <p:nvSpPr>
          <p:cNvPr id="172033"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2034"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defRPr/>
            </a:pPr>
            <a:endParaRPr lang="en-US" sz="1600" dirty="0" smtClean="0">
              <a:solidFill>
                <a:srgbClr val="4D4D4D"/>
              </a:solidFill>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14B736DD-F0CD-4843-810E-95BD5F019B5B}" type="slidenum">
              <a:rPr lang="de-DE"/>
              <a:pPr>
                <a:defRPr/>
              </a:pPr>
              <a:t>53</a:t>
            </a:fld>
            <a:endParaRPr lang="de-DE"/>
          </a:p>
        </p:txBody>
      </p:sp>
      <p:sp>
        <p:nvSpPr>
          <p:cNvPr id="173057"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3058"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cs typeface="+mn-cs"/>
              </a:rPr>
              <a:t>Bold: similar historical view behavior</a:t>
            </a:r>
          </a:p>
          <a:p>
            <a:pPr>
              <a:defRPr/>
            </a:pPr>
            <a:endParaRPr lang="en-US" dirty="0"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24DDDEE0-EB90-0049-8A58-64DFC9845D1E}" type="slidenum">
              <a:rPr lang="de-DE"/>
              <a:pPr>
                <a:defRPr/>
              </a:pPr>
              <a:t>54</a:t>
            </a:fld>
            <a:endParaRPr lang="de-DE"/>
          </a:p>
        </p:txBody>
      </p:sp>
      <p:sp>
        <p:nvSpPr>
          <p:cNvPr id="17408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08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7EACCF8F-95BE-2C4B-BAAB-1F324C1FA7AA}" type="slidenum">
              <a:rPr lang="de-DE"/>
              <a:pPr>
                <a:defRPr/>
              </a:pPr>
              <a:t>55</a:t>
            </a:fld>
            <a:endParaRPr lang="de-DE"/>
          </a:p>
        </p:txBody>
      </p:sp>
      <p:sp>
        <p:nvSpPr>
          <p:cNvPr id="17510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510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defRPr/>
            </a:pPr>
            <a:r>
              <a:rPr lang="en-US" smtClean="0">
                <a:cs typeface="Microsoft YaHei" charset="0"/>
              </a:rPr>
              <a:t>Note that we only show our models, no baselines, too many models</a:t>
            </a:r>
          </a:p>
          <a:p>
            <a:pPr>
              <a:spcBef>
                <a:spcPts val="450"/>
              </a:spcBef>
              <a:defRPr/>
            </a:pPr>
            <a:endParaRPr lang="en-US" smtClean="0">
              <a:cs typeface="Microsoft YaHei" charset="0"/>
            </a:endParaRPr>
          </a:p>
          <a:p>
            <a:pPr>
              <a:spcBef>
                <a:spcPts val="450"/>
              </a:spcBef>
              <a:defRPr/>
            </a:pPr>
            <a:r>
              <a:rPr lang="en-US" smtClean="0">
                <a:cs typeface="Microsoft YaHei" charset="0"/>
              </a:rPr>
              <a:t>Go forth and back and then explain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E6637C57-4DAD-C743-97A4-B88E4BF8FB95}" type="slidenum">
              <a:rPr lang="de-DE"/>
              <a:pPr>
                <a:defRPr/>
              </a:pPr>
              <a:t>56</a:t>
            </a:fld>
            <a:endParaRPr lang="de-DE"/>
          </a:p>
        </p:txBody>
      </p:sp>
      <p:sp>
        <p:nvSpPr>
          <p:cNvPr id="176129"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6130"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06586C6F-C31D-8946-BB82-086EA809ED5E}" type="slidenum">
              <a:rPr lang="de-DE"/>
              <a:pPr>
                <a:defRPr/>
              </a:pPr>
              <a:t>57</a:t>
            </a:fld>
            <a:endParaRPr lang="de-DE"/>
          </a:p>
        </p:txBody>
      </p:sp>
      <p:sp>
        <p:nvSpPr>
          <p:cNvPr id="177153"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7154"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9F400DC7-C190-ED4C-8F94-FB0FDD7B0DA9}" type="slidenum">
              <a:rPr lang="de-DE"/>
              <a:pPr>
                <a:defRPr/>
              </a:pPr>
              <a:t>58</a:t>
            </a:fld>
            <a:endParaRPr lang="de-DE"/>
          </a:p>
        </p:txBody>
      </p:sp>
      <p:sp>
        <p:nvSpPr>
          <p:cNvPr id="178177"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8178"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155F26FD-9B48-824D-B74B-1B6A705B617E}" type="slidenum">
              <a:rPr lang="de-DE"/>
              <a:pPr>
                <a:defRPr/>
              </a:pPr>
              <a:t>59</a:t>
            </a:fld>
            <a:endParaRPr lang="de-DE"/>
          </a:p>
        </p:txBody>
      </p:sp>
      <p:sp>
        <p:nvSpPr>
          <p:cNvPr id="17920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920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F184ADC9-D8F3-4A43-AC11-9F61C210214A}" type="slidenum">
              <a:rPr lang="de-DE"/>
              <a:pPr>
                <a:defRPr/>
              </a:pPr>
              <a:t>60</a:t>
            </a:fld>
            <a:endParaRPr lang="de-DE"/>
          </a:p>
        </p:txBody>
      </p:sp>
      <p:sp>
        <p:nvSpPr>
          <p:cNvPr id="18022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022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6DB976D9-9E64-074B-99E8-1B6F87A6A91F}" type="slidenum">
              <a:rPr lang="de-DE"/>
              <a:pPr>
                <a:defRPr/>
              </a:pPr>
              <a:t>61</a:t>
            </a:fld>
            <a:endParaRPr lang="de-DE"/>
          </a:p>
        </p:txBody>
      </p:sp>
      <p:sp>
        <p:nvSpPr>
          <p:cNvPr id="181249"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1250"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149B3EE3-B24E-124E-8392-683D684E3B5A}" type="slidenum">
              <a:rPr lang="de-DE"/>
              <a:pPr>
                <a:defRPr/>
              </a:pPr>
              <a:t>6</a:t>
            </a:fld>
            <a:endParaRPr lang="de-DE"/>
          </a:p>
        </p:txBody>
      </p:sp>
      <p:sp>
        <p:nvSpPr>
          <p:cNvPr id="12902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902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D806E17E-E650-0543-B46A-B221C2BA5A05}" type="slidenum">
              <a:rPr lang="de-DE"/>
              <a:pPr>
                <a:defRPr/>
              </a:pPr>
              <a:t>62</a:t>
            </a:fld>
            <a:endParaRPr lang="de-DE"/>
          </a:p>
        </p:txBody>
      </p:sp>
      <p:sp>
        <p:nvSpPr>
          <p:cNvPr id="182273"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2274"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57DC885D-D199-F945-A8A8-05A0EAB69684}" type="slidenum">
              <a:rPr lang="de-DE"/>
              <a:pPr>
                <a:defRPr/>
              </a:pPr>
              <a:t>63</a:t>
            </a:fld>
            <a:endParaRPr lang="de-DE"/>
          </a:p>
        </p:txBody>
      </p:sp>
      <p:sp>
        <p:nvSpPr>
          <p:cNvPr id="183297"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3298"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96E7ED3B-246F-3D49-8455-FF2F2F9926C1}" type="slidenum">
              <a:rPr lang="de-DE"/>
              <a:pPr>
                <a:defRPr/>
              </a:pPr>
              <a:t>64</a:t>
            </a:fld>
            <a:endParaRPr lang="de-DE"/>
          </a:p>
        </p:txBody>
      </p:sp>
      <p:sp>
        <p:nvSpPr>
          <p:cNvPr id="18432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042EE221-3E2F-0B48-BC89-34254ABACA36}" type="slidenum">
              <a:rPr lang="de-DE"/>
              <a:pPr>
                <a:defRPr/>
              </a:pPr>
              <a:t>65</a:t>
            </a:fld>
            <a:endParaRPr lang="de-DE"/>
          </a:p>
        </p:txBody>
      </p:sp>
      <p:sp>
        <p:nvSpPr>
          <p:cNvPr id="18534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534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2F5F0080-B108-F646-A414-AEE602F51483}" type="slidenum">
              <a:rPr lang="de-DE"/>
              <a:pPr>
                <a:defRPr/>
              </a:pPr>
              <a:t>66</a:t>
            </a:fld>
            <a:endParaRPr lang="de-DE"/>
          </a:p>
        </p:txBody>
      </p:sp>
      <p:sp>
        <p:nvSpPr>
          <p:cNvPr id="186369"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6370"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711DE4FA-E394-8D45-A18B-BF150FFC36D4}" type="slidenum">
              <a:rPr lang="de-DE"/>
              <a:pPr>
                <a:defRPr/>
              </a:pPr>
              <a:t>67</a:t>
            </a:fld>
            <a:endParaRPr lang="de-DE"/>
          </a:p>
        </p:txBody>
      </p:sp>
      <p:sp>
        <p:nvSpPr>
          <p:cNvPr id="187393"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7394"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FE9602F4-75CE-D849-A9E6-CB53FFFCA096}" type="slidenum">
              <a:rPr lang="de-DE"/>
              <a:pPr>
                <a:defRPr/>
              </a:pPr>
              <a:t>68</a:t>
            </a:fld>
            <a:endParaRPr lang="de-DE"/>
          </a:p>
        </p:txBody>
      </p:sp>
      <p:sp>
        <p:nvSpPr>
          <p:cNvPr id="188417"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8418"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F706004F-CE5E-0047-B73C-5D9A75CA02D3}" type="slidenum">
              <a:rPr lang="de-DE"/>
              <a:pPr>
                <a:defRPr/>
              </a:pPr>
              <a:t>69</a:t>
            </a:fld>
            <a:endParaRPr lang="de-DE"/>
          </a:p>
        </p:txBody>
      </p:sp>
      <p:sp>
        <p:nvSpPr>
          <p:cNvPr id="18944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944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2AA2CD0C-BB17-5446-986D-5C6478028B63}" type="slidenum">
              <a:rPr lang="de-DE"/>
              <a:pPr>
                <a:defRPr/>
              </a:pPr>
              <a:t>70</a:t>
            </a:fld>
            <a:endParaRPr lang="de-DE"/>
          </a:p>
        </p:txBody>
      </p:sp>
      <p:sp>
        <p:nvSpPr>
          <p:cNvPr id="19046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04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defRPr/>
            </a:pPr>
            <a:r>
              <a:rPr lang="en-US" smtClean="0">
                <a:cs typeface="Microsoft YaHei" charset="0"/>
              </a:rPr>
              <a:t>Now that you get the idea let's look at quantitative results over 500 different trending topic sequences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2A856AB0-B10A-DC4A-9547-A406B25E534E}" type="slidenum">
              <a:rPr lang="de-DE"/>
              <a:pPr>
                <a:defRPr/>
              </a:pPr>
              <a:t>71</a:t>
            </a:fld>
            <a:endParaRPr lang="de-DE"/>
          </a:p>
        </p:txBody>
      </p:sp>
      <p:sp>
        <p:nvSpPr>
          <p:cNvPr id="191489"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1490"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A3330252-59C0-7842-A384-DDDF578FEE39}" type="slidenum">
              <a:rPr lang="de-DE"/>
              <a:pPr>
                <a:defRPr/>
              </a:pPr>
              <a:t>9</a:t>
            </a:fld>
            <a:endParaRPr lang="de-DE"/>
          </a:p>
        </p:txBody>
      </p:sp>
      <p:sp>
        <p:nvSpPr>
          <p:cNvPr id="130049"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00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13005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E5C536E6-0983-314D-A993-D699B53EB431}" type="slidenum">
              <a:rPr lang="de-DE" sz="1200" smtClean="0"/>
              <a:pPr algn="r">
                <a:buClrTx/>
                <a:buFontTx/>
                <a:buNone/>
                <a:defRPr/>
              </a:pPr>
              <a:t>9</a:t>
            </a:fld>
            <a:endParaRPr lang="de-DE" sz="120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D1DCF5FA-7936-1A45-BD7E-A0BEBBBA1E1B}" type="slidenum">
              <a:rPr lang="de-DE"/>
              <a:pPr>
                <a:defRPr/>
              </a:pPr>
              <a:t>72</a:t>
            </a:fld>
            <a:endParaRPr lang="de-DE"/>
          </a:p>
        </p:txBody>
      </p:sp>
      <p:sp>
        <p:nvSpPr>
          <p:cNvPr id="192513"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2514"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68ED1A15-7830-B342-834D-0E104DD676B3}" type="slidenum">
              <a:rPr lang="de-DE"/>
              <a:pPr>
                <a:defRPr/>
              </a:pPr>
              <a:t>73</a:t>
            </a:fld>
            <a:endParaRPr lang="de-DE"/>
          </a:p>
        </p:txBody>
      </p:sp>
      <p:sp>
        <p:nvSpPr>
          <p:cNvPr id="193537"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3538"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C3A4FE74-6727-464B-A820-D14CECB8E461}" type="slidenum">
              <a:rPr lang="de-DE"/>
              <a:pPr>
                <a:defRPr/>
              </a:pPr>
              <a:t>74</a:t>
            </a:fld>
            <a:endParaRPr lang="de-DE"/>
          </a:p>
        </p:txBody>
      </p:sp>
      <p:sp>
        <p:nvSpPr>
          <p:cNvPr id="19456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6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5A0753D5-E4C6-6848-9A69-AA449F3ECAD6}" type="slidenum">
              <a:rPr lang="de-DE"/>
              <a:pPr>
                <a:defRPr/>
              </a:pPr>
              <a:t>75</a:t>
            </a:fld>
            <a:endParaRPr lang="de-DE"/>
          </a:p>
        </p:txBody>
      </p:sp>
      <p:sp>
        <p:nvSpPr>
          <p:cNvPr id="19558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558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defRPr/>
            </a:pPr>
            <a:r>
              <a:rPr lang="en-US" smtClean="0">
                <a:cs typeface="Microsoft YaHei" charset="0"/>
              </a:rPr>
              <a:t>e.g. arma not included to still visually distinguish the curves – however, not competitive with the best models here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30B1A5B6-ABCE-EF49-AC72-50FE93A34940}" type="slidenum">
              <a:rPr lang="de-DE"/>
              <a:pPr>
                <a:defRPr/>
              </a:pPr>
              <a:t>76</a:t>
            </a:fld>
            <a:endParaRPr lang="de-DE"/>
          </a:p>
        </p:txBody>
      </p:sp>
      <p:sp>
        <p:nvSpPr>
          <p:cNvPr id="196609"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6610"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defRPr/>
            </a:pPr>
            <a:r>
              <a:rPr lang="en-US" smtClean="0">
                <a:cs typeface="Microsoft YaHei" charset="0"/>
              </a:rPr>
              <a:t>e.g. arma not included to still visually distinguish the curves – however, not competitive with the best models here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77DA1C6C-D996-B94C-B230-6327FDD3C72B}" type="slidenum">
              <a:rPr lang="de-DE"/>
              <a:pPr>
                <a:defRPr/>
              </a:pPr>
              <a:t>77</a:t>
            </a:fld>
            <a:endParaRPr lang="de-DE"/>
          </a:p>
        </p:txBody>
      </p:sp>
      <p:sp>
        <p:nvSpPr>
          <p:cNvPr id="19763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76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A61481AB-C14F-FA40-92F7-E10423B375E0}" type="slidenum">
              <a:rPr lang="de-DE"/>
              <a:pPr>
                <a:defRPr/>
              </a:pPr>
              <a:t>78</a:t>
            </a:fld>
            <a:endParaRPr lang="de-DE"/>
          </a:p>
        </p:txBody>
      </p:sp>
      <p:sp>
        <p:nvSpPr>
          <p:cNvPr id="198657"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8658"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dirty="0" smtClean="0">
                <a:cs typeface="Microsoft YaHei" charset="0"/>
              </a:rPr>
              <a:t>a study of trending topics in three major social and online media channels with an observation period of one year</a:t>
            </a:r>
          </a:p>
          <a:p>
            <a:pPr>
              <a:spcBef>
                <a:spcPts val="450"/>
              </a:spcBef>
              <a:buClrTx/>
              <a:buFontTx/>
              <a:buNone/>
              <a:defRPr/>
            </a:pPr>
            <a:r>
              <a:rPr lang="en-US" dirty="0" smtClean="0">
                <a:cs typeface="Microsoft YaHei" charset="0"/>
              </a:rPr>
              <a:t>a fully automatic forecasting technique based on a nearest neighbor approach exploiting semantic relationships between topics</a:t>
            </a:r>
          </a:p>
          <a:p>
            <a:pPr>
              <a:spcBef>
                <a:spcPts val="450"/>
              </a:spcBef>
              <a:buClrTx/>
              <a:buFontTx/>
              <a:buNone/>
              <a:defRPr/>
            </a:pPr>
            <a:r>
              <a:rPr lang="en-US" dirty="0" smtClean="0">
                <a:cs typeface="Microsoft YaHei" charset="0"/>
              </a:rPr>
              <a:t>an empirical evaluation of this forecasting model over real-world user behavior on a large-scale Wikipedia dataset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4E6DFDAA-B2F5-5B44-9BE6-C1A8108583D1}" type="slidenum">
              <a:rPr lang="de-DE"/>
              <a:pPr>
                <a:defRPr/>
              </a:pPr>
              <a:t>79</a:t>
            </a:fld>
            <a:endParaRPr lang="de-DE"/>
          </a:p>
        </p:txBody>
      </p:sp>
      <p:sp>
        <p:nvSpPr>
          <p:cNvPr id="19968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968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BF80F59F-D24A-8F45-BA11-B40BF4F8BC59}" type="slidenum">
              <a:rPr lang="de-DE"/>
              <a:pPr>
                <a:defRPr/>
              </a:pPr>
              <a:t>80</a:t>
            </a:fld>
            <a:endParaRPr lang="de-DE"/>
          </a:p>
        </p:txBody>
      </p:sp>
      <p:sp>
        <p:nvSpPr>
          <p:cNvPr id="20070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070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2E619B05-8CFF-A74E-B33D-FB1B9A2D06B1}" type="slidenum">
              <a:rPr lang="de-DE"/>
              <a:pPr>
                <a:defRPr/>
              </a:pPr>
              <a:t>81</a:t>
            </a:fld>
            <a:endParaRPr lang="de-DE"/>
          </a:p>
        </p:txBody>
      </p:sp>
      <p:sp>
        <p:nvSpPr>
          <p:cNvPr id="201729"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17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93A2E318-17AB-604B-9322-A60F77FA5B36}" type="slidenum">
              <a:rPr lang="de-DE"/>
              <a:pPr>
                <a:defRPr/>
              </a:pPr>
              <a:t>10</a:t>
            </a:fld>
            <a:endParaRPr lang="de-DE"/>
          </a:p>
        </p:txBody>
      </p:sp>
      <p:sp>
        <p:nvSpPr>
          <p:cNvPr id="13107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10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cs typeface="Microsoft YaHei" charset="0"/>
              </a:rPr>
              <a:t>Emphasize that we focus on forecasting in this talk while we did more analysis (see thesis)</a:t>
            </a:r>
          </a:p>
        </p:txBody>
      </p:sp>
      <p:sp>
        <p:nvSpPr>
          <p:cNvPr id="13107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0A81E528-92EF-0743-AE6A-61E90F27777E}" type="slidenum">
              <a:rPr lang="de-DE" sz="1200" smtClean="0"/>
              <a:pPr algn="r">
                <a:buClrTx/>
                <a:buFontTx/>
                <a:buNone/>
                <a:defRPr/>
              </a:pPr>
              <a:t>10</a:t>
            </a:fld>
            <a:endParaRPr lang="de-DE" sz="120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9633698C-30BF-614F-B105-453E9C837144}" type="slidenum">
              <a:rPr lang="de-DE"/>
              <a:pPr>
                <a:defRPr/>
              </a:pPr>
              <a:t>82</a:t>
            </a:fld>
            <a:endParaRPr lang="de-DE"/>
          </a:p>
        </p:txBody>
      </p:sp>
      <p:sp>
        <p:nvSpPr>
          <p:cNvPr id="20275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27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836A3E9C-5F40-8E4A-BB89-2E1ACC3D64BE}" type="slidenum">
              <a:rPr lang="de-DE"/>
              <a:pPr>
                <a:defRPr/>
              </a:pPr>
              <a:t>83</a:t>
            </a:fld>
            <a:endParaRPr lang="de-DE"/>
          </a:p>
        </p:txBody>
      </p:sp>
      <p:sp>
        <p:nvSpPr>
          <p:cNvPr id="203777"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37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20377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76463900-B518-8840-A4A3-0CDF883BA0A3}" type="slidenum">
              <a:rPr lang="de-DE" sz="1200" smtClean="0"/>
              <a:pPr algn="r">
                <a:buClrTx/>
                <a:buFontTx/>
                <a:buNone/>
                <a:defRPr/>
              </a:pPr>
              <a:t>83</a:t>
            </a:fld>
            <a:endParaRPr lang="de-DE" sz="120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F71515F0-1001-3E46-A74F-8F3E8C9C4A6F}" type="slidenum">
              <a:rPr lang="de-DE"/>
              <a:pPr>
                <a:defRPr/>
              </a:pPr>
              <a:t>84</a:t>
            </a:fld>
            <a:endParaRPr lang="de-DE"/>
          </a:p>
        </p:txBody>
      </p:sp>
      <p:sp>
        <p:nvSpPr>
          <p:cNvPr id="20480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0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cs typeface="Microsoft YaHei" charset="0"/>
              </a:rPr>
              <a:t>Twitter users in New York city were seeing tweets about the 2011 Washington D.C. earthquake half a minute before they could even feel it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28A4EAB3-8808-2540-9507-9F193367739B}" type="slidenum">
              <a:rPr lang="de-DE"/>
              <a:pPr>
                <a:defRPr/>
              </a:pPr>
              <a:t>85</a:t>
            </a:fld>
            <a:endParaRPr lang="de-DE"/>
          </a:p>
        </p:txBody>
      </p:sp>
      <p:sp>
        <p:nvSpPr>
          <p:cNvPr id="20582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5826" name="Text Box 2"/>
          <p:cNvSpPr txBox="1">
            <a:spLocks noGrp="1" noChangeArrowheads="1"/>
          </p:cNvSpPr>
          <p:nvPr>
            <p:ph type="body" idx="1"/>
          </p:nvPr>
        </p:nvSpPr>
        <p:spPr>
          <a:xfrm>
            <a:off x="569913" y="4343400"/>
            <a:ext cx="5478462"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cs typeface="Microsoft YaHei" charset="0"/>
              </a:rPr>
              <a:t>The “Initial Jobless Claims” is a weekly report issued by US Department of Labor. i. It</a:t>
            </a:r>
          </a:p>
          <a:p>
            <a:pPr>
              <a:spcBef>
                <a:spcPts val="450"/>
              </a:spcBef>
              <a:buClrTx/>
              <a:buFontTx/>
              <a:buNone/>
              <a:defRPr/>
            </a:pPr>
            <a:r>
              <a:rPr lang="en-US" smtClean="0">
                <a:cs typeface="Microsoft YaHei" charset="0"/>
              </a:rPr>
              <a:t>tracks the number of people ﬁled for the unemployment beneﬁts and it is considered a leading indicator of labor market. The claims are reported at the national and state level and the data data is available from ﬁrst week of 1987. Advance initial claims weekly reports at the national level data are released 5 days after the week ends.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0A915B69-EE41-6144-8A46-571FC9D8690A}" type="slidenum">
              <a:rPr lang="de-DE"/>
              <a:pPr>
                <a:defRPr/>
              </a:pPr>
              <a:t>86</a:t>
            </a:fld>
            <a:endParaRPr lang="de-DE"/>
          </a:p>
        </p:txBody>
      </p:sp>
      <p:sp>
        <p:nvSpPr>
          <p:cNvPr id="20787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78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1AFBD89B-B34B-AF4E-ADA5-F98A5572EC5E}" type="slidenum">
              <a:rPr lang="de-DE"/>
              <a:pPr>
                <a:defRPr/>
              </a:pPr>
              <a:t>87</a:t>
            </a:fld>
            <a:endParaRPr lang="de-DE"/>
          </a:p>
        </p:txBody>
      </p:sp>
      <p:sp>
        <p:nvSpPr>
          <p:cNvPr id="208897"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88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20889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4120568F-7566-AB4B-B9BB-9CE378F4DB72}" type="slidenum">
              <a:rPr lang="de-DE" sz="1200" smtClean="0"/>
              <a:pPr algn="r">
                <a:buClrTx/>
                <a:buFontTx/>
                <a:buNone/>
                <a:defRPr/>
              </a:pPr>
              <a:t>87</a:t>
            </a:fld>
            <a:endParaRPr lang="de-DE" sz="120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81EEC637-8116-9E48-BF0B-9ECE15DDED8F}" type="slidenum">
              <a:rPr lang="de-DE"/>
              <a:pPr>
                <a:defRPr/>
              </a:pPr>
              <a:t>88</a:t>
            </a:fld>
            <a:endParaRPr lang="de-DE"/>
          </a:p>
        </p:txBody>
      </p:sp>
      <p:sp>
        <p:nvSpPr>
          <p:cNvPr id="209921"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99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20992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E47A0A16-9142-C94E-8985-73E7C25F0542}" type="slidenum">
              <a:rPr lang="de-DE" sz="1200" smtClean="0"/>
              <a:pPr algn="r">
                <a:buClrTx/>
                <a:buFontTx/>
                <a:buNone/>
                <a:defRPr/>
              </a:pPr>
              <a:t>88</a:t>
            </a:fld>
            <a:endParaRPr lang="de-DE" sz="120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6D115B7E-7183-F240-93D8-12F7FADDAFBA}" type="slidenum">
              <a:rPr lang="de-DE"/>
              <a:pPr>
                <a:defRPr/>
              </a:pPr>
              <a:t>89</a:t>
            </a:fld>
            <a:endParaRPr lang="de-DE"/>
          </a:p>
        </p:txBody>
      </p:sp>
      <p:sp>
        <p:nvSpPr>
          <p:cNvPr id="21094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09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2109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11203B97-655E-8644-A74D-26607DAF0017}" type="slidenum">
              <a:rPr lang="de-DE" sz="1200" smtClean="0"/>
              <a:pPr algn="r">
                <a:buClrTx/>
                <a:buFontTx/>
                <a:buNone/>
                <a:defRPr/>
              </a:pPr>
              <a:t>89</a:t>
            </a:fld>
            <a:endParaRPr lang="de-DE" sz="120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58EB5C1D-0C76-504D-8ED3-795B185866A9}" type="slidenum">
              <a:rPr lang="de-DE"/>
              <a:pPr>
                <a:defRPr/>
              </a:pPr>
              <a:t>90</a:t>
            </a:fld>
            <a:endParaRPr lang="de-DE"/>
          </a:p>
        </p:txBody>
      </p:sp>
      <p:sp>
        <p:nvSpPr>
          <p:cNvPr id="211969"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19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21197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1015C859-D6D6-E343-B661-023B47F72967}" type="slidenum">
              <a:rPr lang="de-DE" sz="1200" smtClean="0"/>
              <a:pPr algn="r">
                <a:buClrTx/>
                <a:buFontTx/>
                <a:buNone/>
                <a:defRPr/>
              </a:pPr>
              <a:t>90</a:t>
            </a:fld>
            <a:endParaRPr lang="de-DE" sz="120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D8CEF866-5934-5B48-85CC-21BAEC7F4655}" type="slidenum">
              <a:rPr lang="de-DE"/>
              <a:pPr>
                <a:defRPr/>
              </a:pPr>
              <a:t>91</a:t>
            </a:fld>
            <a:endParaRPr lang="de-DE"/>
          </a:p>
        </p:txBody>
      </p:sp>
      <p:sp>
        <p:nvSpPr>
          <p:cNvPr id="21299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29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21299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0498CD37-2E7C-5C4C-98E1-4E66CAF97E85}" type="slidenum">
              <a:rPr lang="de-DE" sz="1200" smtClean="0"/>
              <a:pPr algn="r">
                <a:buClrTx/>
                <a:buFontTx/>
                <a:buNone/>
                <a:defRPr/>
              </a:pPr>
              <a:t>91</a:t>
            </a:fld>
            <a:endParaRPr lang="de-DE"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07D8FDD8-1B4A-0640-A28A-19567C2F89FC}" type="slidenum">
              <a:rPr lang="de-DE"/>
              <a:pPr>
                <a:defRPr/>
              </a:pPr>
              <a:t>11</a:t>
            </a:fld>
            <a:endParaRPr lang="de-DE"/>
          </a:p>
        </p:txBody>
      </p:sp>
      <p:sp>
        <p:nvSpPr>
          <p:cNvPr id="131073"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10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cs typeface="Microsoft YaHei" charset="0"/>
              </a:rPr>
              <a:t>Emphasize that we focus on forecasting in this talk while we did more analysis (see thesis)</a:t>
            </a:r>
          </a:p>
        </p:txBody>
      </p:sp>
      <p:sp>
        <p:nvSpPr>
          <p:cNvPr id="13107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A514DC8A-635E-4D40-B4F9-B038BC65E288}" type="slidenum">
              <a:rPr lang="de-DE" sz="1200" smtClean="0"/>
              <a:pPr algn="r">
                <a:buClrTx/>
                <a:buFontTx/>
                <a:buNone/>
                <a:defRPr/>
              </a:pPr>
              <a:t>11</a:t>
            </a:fld>
            <a:endParaRPr lang="de-DE" sz="120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dt" sz="quarter"/>
          </p:nvPr>
        </p:nvSpPr>
        <p:spPr/>
        <p:txBody>
          <a:bodyPr/>
          <a:lstStyle/>
          <a:p>
            <a:pPr>
              <a:defRPr/>
            </a:pPr>
            <a:r>
              <a:rPr lang="en-US"/>
              <a:t>12/27/12</a:t>
            </a:r>
          </a:p>
        </p:txBody>
      </p:sp>
      <p:sp>
        <p:nvSpPr>
          <p:cNvPr id="6" name="Rectangle 13"/>
          <p:cNvSpPr>
            <a:spLocks noGrp="1" noChangeArrowheads="1"/>
          </p:cNvSpPr>
          <p:nvPr>
            <p:ph type="sldNum" sz="quarter"/>
          </p:nvPr>
        </p:nvSpPr>
        <p:spPr/>
        <p:txBody>
          <a:bodyPr/>
          <a:lstStyle/>
          <a:p>
            <a:pPr>
              <a:defRPr/>
            </a:pPr>
            <a:fld id="{2FE12C58-A360-AB4B-B6F7-37214581F26B}" type="slidenum">
              <a:rPr lang="de-DE"/>
              <a:pPr>
                <a:defRPr/>
              </a:pPr>
              <a:t>92</a:t>
            </a:fld>
            <a:endParaRPr lang="de-DE"/>
          </a:p>
        </p:txBody>
      </p:sp>
      <p:sp>
        <p:nvSpPr>
          <p:cNvPr id="214017"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40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21401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524B6B7A-D0C6-614B-8028-BDE1C531E8C5}" type="slidenum">
              <a:rPr lang="de-DE" sz="1200" smtClean="0"/>
              <a:pPr algn="r">
                <a:buClrTx/>
                <a:buFontTx/>
                <a:buNone/>
                <a:defRPr/>
              </a:pPr>
              <a:t>92</a:t>
            </a:fld>
            <a:endParaRPr lang="de-DE" sz="120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C37E0517-E70C-1342-9FD6-A8F2A75AA0F5}" type="slidenum">
              <a:rPr lang="de-DE"/>
              <a:pPr>
                <a:defRPr/>
              </a:pPr>
              <a:t>93</a:t>
            </a:fld>
            <a:endParaRPr lang="de-DE"/>
          </a:p>
        </p:txBody>
      </p:sp>
      <p:sp>
        <p:nvSpPr>
          <p:cNvPr id="21606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606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EAC329B7-58C7-A447-B9CC-E7F4E4B624FD}" type="slidenum">
              <a:rPr lang="de-DE"/>
              <a:pPr>
                <a:defRPr/>
              </a:pPr>
              <a:t>94</a:t>
            </a:fld>
            <a:endParaRPr lang="de-DE"/>
          </a:p>
        </p:txBody>
      </p:sp>
      <p:sp>
        <p:nvSpPr>
          <p:cNvPr id="217089"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7090"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271F53BB-4A14-8240-A58B-B73E5028871C}" type="slidenum">
              <a:rPr lang="de-DE"/>
              <a:pPr>
                <a:defRPr/>
              </a:pPr>
              <a:t>95</a:t>
            </a:fld>
            <a:endParaRPr lang="de-DE"/>
          </a:p>
        </p:txBody>
      </p:sp>
      <p:sp>
        <p:nvSpPr>
          <p:cNvPr id="218113"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8114"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07D13FF2-A1E3-8E47-A1E4-FCA971DD566E}" type="slidenum">
              <a:rPr lang="de-DE"/>
              <a:pPr>
                <a:defRPr/>
              </a:pPr>
              <a:t>96</a:t>
            </a:fld>
            <a:endParaRPr lang="de-DE"/>
          </a:p>
        </p:txBody>
      </p:sp>
      <p:sp>
        <p:nvSpPr>
          <p:cNvPr id="219137"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9138"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37A908D3-2F39-D44C-B6BC-450017500DEA}" type="slidenum">
              <a:rPr lang="de-DE"/>
              <a:pPr>
                <a:defRPr/>
              </a:pPr>
              <a:t>97</a:t>
            </a:fld>
            <a:endParaRPr lang="de-DE"/>
          </a:p>
        </p:txBody>
      </p:sp>
      <p:sp>
        <p:nvSpPr>
          <p:cNvPr id="220161"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0162"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20F70170-DB53-4E42-97EF-F56DFCB531DB}" type="slidenum">
              <a:rPr lang="de-DE"/>
              <a:pPr>
                <a:defRPr/>
              </a:pPr>
              <a:t>98</a:t>
            </a:fld>
            <a:endParaRPr lang="de-DE"/>
          </a:p>
        </p:txBody>
      </p:sp>
      <p:sp>
        <p:nvSpPr>
          <p:cNvPr id="221185"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1186"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00D6F232-518E-B74E-9709-C029271E32F0}" type="slidenum">
              <a:rPr lang="de-DE"/>
              <a:pPr>
                <a:defRPr/>
              </a:pPr>
              <a:t>99</a:t>
            </a:fld>
            <a:endParaRPr lang="de-DE"/>
          </a:p>
        </p:txBody>
      </p:sp>
      <p:sp>
        <p:nvSpPr>
          <p:cNvPr id="222209"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2210"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0CC3229C-F7EB-F64A-B714-1EAE89C26AD3}" type="slidenum">
              <a:rPr lang="de-DE"/>
              <a:pPr>
                <a:defRPr/>
              </a:pPr>
              <a:t>100</a:t>
            </a:fld>
            <a:endParaRPr lang="de-DE"/>
          </a:p>
        </p:txBody>
      </p:sp>
      <p:sp>
        <p:nvSpPr>
          <p:cNvPr id="223233"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3234"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sz="quarter"/>
          </p:nvPr>
        </p:nvSpPr>
        <p:spPr/>
        <p:txBody>
          <a:bodyPr/>
          <a:lstStyle/>
          <a:p>
            <a:pPr>
              <a:defRPr/>
            </a:pPr>
            <a:r>
              <a:rPr lang="en-US"/>
              <a:t>12/27/12</a:t>
            </a:r>
          </a:p>
        </p:txBody>
      </p:sp>
      <p:sp>
        <p:nvSpPr>
          <p:cNvPr id="5" name="Rectangle 13"/>
          <p:cNvSpPr>
            <a:spLocks noGrp="1" noChangeArrowheads="1"/>
          </p:cNvSpPr>
          <p:nvPr>
            <p:ph type="sldNum" sz="quarter"/>
          </p:nvPr>
        </p:nvSpPr>
        <p:spPr/>
        <p:txBody>
          <a:bodyPr/>
          <a:lstStyle/>
          <a:p>
            <a:pPr>
              <a:defRPr/>
            </a:pPr>
            <a:fld id="{7B31C4EB-9402-9345-95CE-14A45F90F049}" type="slidenum">
              <a:rPr lang="de-DE"/>
              <a:pPr>
                <a:defRPr/>
              </a:pPr>
              <a:t>101</a:t>
            </a:fld>
            <a:endParaRPr lang="de-DE"/>
          </a:p>
        </p:txBody>
      </p:sp>
      <p:sp>
        <p:nvSpPr>
          <p:cNvPr id="224257" name="Text Box 1"/>
          <p:cNvSpPr txBox="1">
            <a:spLocks noGrp="1" noRot="1" noChangeAspect="1" noChangeArrowheads="1"/>
          </p:cNvSpPr>
          <p:nvPr>
            <p:ph type="sldImg"/>
          </p:nvPr>
        </p:nvSpPr>
        <p:spPr>
          <a:xfrm>
            <a:off x="1144588" y="685800"/>
            <a:ext cx="4560887" cy="34210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4258" name="Text Box 2"/>
          <p:cNvSpPr txBox="1">
            <a:spLocks noGrp="1" noChangeArrowheads="1"/>
          </p:cNvSpPr>
          <p:nvPr>
            <p:ph type="body" idx="1"/>
          </p:nvPr>
        </p:nvSpPr>
        <p:spPr>
          <a:xfrm>
            <a:off x="685800" y="4343400"/>
            <a:ext cx="5478463" cy="41068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sldNum" idx="10"/>
          </p:nvPr>
        </p:nvSpPr>
        <p:spPr>
          <a:ln/>
        </p:spPr>
        <p:txBody>
          <a:bodyPr/>
          <a:lstStyle>
            <a:lvl1pPr>
              <a:defRPr/>
            </a:lvl1pPr>
          </a:lstStyle>
          <a:p>
            <a:pPr>
              <a:defRPr/>
            </a:pPr>
            <a:fld id="{5FD2027A-6CDB-674F-B681-6A1DE5C46D08}" type="slidenum">
              <a:rPr lang="de-DE"/>
              <a:pPr>
                <a:defRPr/>
              </a:pPr>
              <a:t>‹#›</a:t>
            </a:fld>
            <a:endParaRPr lang="de-DE"/>
          </a:p>
        </p:txBody>
      </p:sp>
    </p:spTree>
    <p:extLst>
      <p:ext uri="{BB962C8B-B14F-4D97-AF65-F5344CB8AC3E}">
        <p14:creationId xmlns:p14="http://schemas.microsoft.com/office/powerpoint/2010/main" val="1416230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idx="10"/>
          </p:nvPr>
        </p:nvSpPr>
        <p:spPr>
          <a:ln/>
        </p:spPr>
        <p:txBody>
          <a:bodyPr/>
          <a:lstStyle>
            <a:lvl1pPr>
              <a:defRPr/>
            </a:lvl1pPr>
          </a:lstStyle>
          <a:p>
            <a:pPr>
              <a:defRPr/>
            </a:pPr>
            <a:fld id="{18FC6687-E81E-9548-B85D-437D84C8F13B}" type="slidenum">
              <a:rPr lang="de-DE"/>
              <a:pPr>
                <a:defRPr/>
              </a:pPr>
              <a:t>‹#›</a:t>
            </a:fld>
            <a:endParaRPr lang="de-DE"/>
          </a:p>
        </p:txBody>
      </p:sp>
    </p:spTree>
    <p:extLst>
      <p:ext uri="{BB962C8B-B14F-4D97-AF65-F5344CB8AC3E}">
        <p14:creationId xmlns:p14="http://schemas.microsoft.com/office/powerpoint/2010/main" val="147482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7163" y="0"/>
            <a:ext cx="2168525" cy="63134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354763" cy="63134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idx="10"/>
          </p:nvPr>
        </p:nvSpPr>
        <p:spPr>
          <a:ln/>
        </p:spPr>
        <p:txBody>
          <a:bodyPr/>
          <a:lstStyle>
            <a:lvl1pPr>
              <a:defRPr/>
            </a:lvl1pPr>
          </a:lstStyle>
          <a:p>
            <a:pPr>
              <a:defRPr/>
            </a:pPr>
            <a:fld id="{BF30EFE9-896E-9544-B460-62C2AC124802}" type="slidenum">
              <a:rPr lang="de-DE"/>
              <a:pPr>
                <a:defRPr/>
              </a:pPr>
              <a:t>‹#›</a:t>
            </a:fld>
            <a:endParaRPr lang="de-DE"/>
          </a:p>
        </p:txBody>
      </p:sp>
    </p:spTree>
    <p:extLst>
      <p:ext uri="{BB962C8B-B14F-4D97-AF65-F5344CB8AC3E}">
        <p14:creationId xmlns:p14="http://schemas.microsoft.com/office/powerpoint/2010/main" val="4057132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75688" cy="1311275"/>
          </a:xfrm>
        </p:spPr>
        <p:txBody>
          <a:bodyPr/>
          <a:lstStyle/>
          <a:p>
            <a:r>
              <a:rPr lang="en-US" smtClean="0"/>
              <a:t>Click to edit Master title style</a:t>
            </a:r>
            <a:endParaRPr lang="en-US"/>
          </a:p>
        </p:txBody>
      </p:sp>
    </p:spTree>
    <p:extLst>
      <p:ext uri="{BB962C8B-B14F-4D97-AF65-F5344CB8AC3E}">
        <p14:creationId xmlns:p14="http://schemas.microsoft.com/office/powerpoint/2010/main" val="228856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idx="10"/>
          </p:nvPr>
        </p:nvSpPr>
        <p:spPr>
          <a:ln/>
        </p:spPr>
        <p:txBody>
          <a:bodyPr/>
          <a:lstStyle>
            <a:lvl1pPr>
              <a:defRPr/>
            </a:lvl1pPr>
          </a:lstStyle>
          <a:p>
            <a:pPr>
              <a:defRPr/>
            </a:pPr>
            <a:fld id="{B54B5925-4BE5-B34C-867E-079343DA4A70}" type="slidenum">
              <a:rPr lang="de-DE"/>
              <a:pPr>
                <a:defRPr/>
              </a:pPr>
              <a:t>‹#›</a:t>
            </a:fld>
            <a:endParaRPr lang="de-DE"/>
          </a:p>
        </p:txBody>
      </p:sp>
    </p:spTree>
    <p:extLst>
      <p:ext uri="{BB962C8B-B14F-4D97-AF65-F5344CB8AC3E}">
        <p14:creationId xmlns:p14="http://schemas.microsoft.com/office/powerpoint/2010/main" val="213535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idx="10"/>
          </p:nvPr>
        </p:nvSpPr>
        <p:spPr>
          <a:ln/>
        </p:spPr>
        <p:txBody>
          <a:bodyPr/>
          <a:lstStyle>
            <a:lvl1pPr>
              <a:defRPr/>
            </a:lvl1pPr>
          </a:lstStyle>
          <a:p>
            <a:pPr>
              <a:defRPr/>
            </a:pPr>
            <a:fld id="{95D9B288-E524-0A4A-AA01-E21B241C9A38}" type="slidenum">
              <a:rPr lang="de-DE"/>
              <a:pPr>
                <a:defRPr/>
              </a:pPr>
              <a:t>‹#›</a:t>
            </a:fld>
            <a:endParaRPr lang="de-DE"/>
          </a:p>
        </p:txBody>
      </p:sp>
    </p:spTree>
    <p:extLst>
      <p:ext uri="{BB962C8B-B14F-4D97-AF65-F5344CB8AC3E}">
        <p14:creationId xmlns:p14="http://schemas.microsoft.com/office/powerpoint/2010/main" val="409522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4032250" cy="524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066800"/>
            <a:ext cx="4033838" cy="524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idx="10"/>
          </p:nvPr>
        </p:nvSpPr>
        <p:spPr>
          <a:ln/>
        </p:spPr>
        <p:txBody>
          <a:bodyPr/>
          <a:lstStyle>
            <a:lvl1pPr>
              <a:defRPr/>
            </a:lvl1pPr>
          </a:lstStyle>
          <a:p>
            <a:pPr>
              <a:defRPr/>
            </a:pPr>
            <a:fld id="{97BBD377-5D9B-644F-B9A2-30B7D2748B5F}" type="slidenum">
              <a:rPr lang="de-DE"/>
              <a:pPr>
                <a:defRPr/>
              </a:pPr>
              <a:t>‹#›</a:t>
            </a:fld>
            <a:endParaRPr lang="de-DE"/>
          </a:p>
        </p:txBody>
      </p:sp>
    </p:spTree>
    <p:extLst>
      <p:ext uri="{BB962C8B-B14F-4D97-AF65-F5344CB8AC3E}">
        <p14:creationId xmlns:p14="http://schemas.microsoft.com/office/powerpoint/2010/main" val="9903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idx="10"/>
          </p:nvPr>
        </p:nvSpPr>
        <p:spPr>
          <a:ln/>
        </p:spPr>
        <p:txBody>
          <a:bodyPr/>
          <a:lstStyle>
            <a:lvl1pPr>
              <a:defRPr/>
            </a:lvl1pPr>
          </a:lstStyle>
          <a:p>
            <a:pPr>
              <a:defRPr/>
            </a:pPr>
            <a:fld id="{8DDCA676-56DA-5044-BDB2-D78C32452C3A}" type="slidenum">
              <a:rPr lang="de-DE"/>
              <a:pPr>
                <a:defRPr/>
              </a:pPr>
              <a:t>‹#›</a:t>
            </a:fld>
            <a:endParaRPr lang="de-DE"/>
          </a:p>
        </p:txBody>
      </p:sp>
    </p:spTree>
    <p:extLst>
      <p:ext uri="{BB962C8B-B14F-4D97-AF65-F5344CB8AC3E}">
        <p14:creationId xmlns:p14="http://schemas.microsoft.com/office/powerpoint/2010/main" val="163017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idx="10"/>
          </p:nvPr>
        </p:nvSpPr>
        <p:spPr>
          <a:ln/>
        </p:spPr>
        <p:txBody>
          <a:bodyPr/>
          <a:lstStyle>
            <a:lvl1pPr>
              <a:defRPr/>
            </a:lvl1pPr>
          </a:lstStyle>
          <a:p>
            <a:pPr>
              <a:defRPr/>
            </a:pPr>
            <a:fld id="{E92B2A5F-161F-A742-8F63-3010027F9FDF}" type="slidenum">
              <a:rPr lang="de-DE"/>
              <a:pPr>
                <a:defRPr/>
              </a:pPr>
              <a:t>‹#›</a:t>
            </a:fld>
            <a:endParaRPr lang="de-DE"/>
          </a:p>
        </p:txBody>
      </p:sp>
    </p:spTree>
    <p:extLst>
      <p:ext uri="{BB962C8B-B14F-4D97-AF65-F5344CB8AC3E}">
        <p14:creationId xmlns:p14="http://schemas.microsoft.com/office/powerpoint/2010/main" val="2098306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idx="10"/>
          </p:nvPr>
        </p:nvSpPr>
        <p:spPr>
          <a:ln/>
        </p:spPr>
        <p:txBody>
          <a:bodyPr/>
          <a:lstStyle>
            <a:lvl1pPr>
              <a:defRPr/>
            </a:lvl1pPr>
          </a:lstStyle>
          <a:p>
            <a:pPr>
              <a:defRPr/>
            </a:pPr>
            <a:fld id="{632F56BF-6684-DD42-B7DE-F04974292E08}" type="slidenum">
              <a:rPr lang="de-DE"/>
              <a:pPr>
                <a:defRPr/>
              </a:pPr>
              <a:t>‹#›</a:t>
            </a:fld>
            <a:endParaRPr lang="de-DE"/>
          </a:p>
        </p:txBody>
      </p:sp>
    </p:spTree>
    <p:extLst>
      <p:ext uri="{BB962C8B-B14F-4D97-AF65-F5344CB8AC3E}">
        <p14:creationId xmlns:p14="http://schemas.microsoft.com/office/powerpoint/2010/main" val="541326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idx="10"/>
          </p:nvPr>
        </p:nvSpPr>
        <p:spPr>
          <a:ln/>
        </p:spPr>
        <p:txBody>
          <a:bodyPr/>
          <a:lstStyle>
            <a:lvl1pPr>
              <a:defRPr/>
            </a:lvl1pPr>
          </a:lstStyle>
          <a:p>
            <a:pPr>
              <a:defRPr/>
            </a:pPr>
            <a:fld id="{5B24ABF5-E51F-F744-B407-697A15FB5636}" type="slidenum">
              <a:rPr lang="de-DE"/>
              <a:pPr>
                <a:defRPr/>
              </a:pPr>
              <a:t>‹#›</a:t>
            </a:fld>
            <a:endParaRPr lang="de-DE"/>
          </a:p>
        </p:txBody>
      </p:sp>
    </p:spTree>
    <p:extLst>
      <p:ext uri="{BB962C8B-B14F-4D97-AF65-F5344CB8AC3E}">
        <p14:creationId xmlns:p14="http://schemas.microsoft.com/office/powerpoint/2010/main" val="313865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idx="10"/>
          </p:nvPr>
        </p:nvSpPr>
        <p:spPr>
          <a:ln/>
        </p:spPr>
        <p:txBody>
          <a:bodyPr/>
          <a:lstStyle>
            <a:lvl1pPr>
              <a:defRPr/>
            </a:lvl1pPr>
          </a:lstStyle>
          <a:p>
            <a:pPr>
              <a:defRPr/>
            </a:pPr>
            <a:fld id="{EA242679-61A4-4E43-A8E7-1245D5AFF6CF}" type="slidenum">
              <a:rPr lang="de-DE"/>
              <a:pPr>
                <a:defRPr/>
              </a:pPr>
              <a:t>‹#›</a:t>
            </a:fld>
            <a:endParaRPr lang="de-DE"/>
          </a:p>
        </p:txBody>
      </p:sp>
    </p:spTree>
    <p:extLst>
      <p:ext uri="{BB962C8B-B14F-4D97-AF65-F5344CB8AC3E}">
        <p14:creationId xmlns:p14="http://schemas.microsoft.com/office/powerpoint/2010/main" val="2637871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0"/>
            <a:ext cx="9144000" cy="828675"/>
          </a:xfrm>
          <a:prstGeom prst="rect">
            <a:avLst/>
          </a:prstGeom>
          <a:solidFill>
            <a:srgbClr val="969696">
              <a:alpha val="98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4" name="Rectangle 2"/>
          <p:cNvSpPr>
            <a:spLocks noChangeArrowheads="1"/>
          </p:cNvSpPr>
          <p:nvPr/>
        </p:nvSpPr>
        <p:spPr bwMode="auto">
          <a:xfrm>
            <a:off x="0" y="6492875"/>
            <a:ext cx="9144000" cy="365125"/>
          </a:xfrm>
          <a:prstGeom prst="rect">
            <a:avLst/>
          </a:prstGeom>
          <a:solidFill>
            <a:srgbClr val="969696"/>
          </a:solidFill>
          <a:ln w="9360" cap="sq">
            <a:solidFill>
              <a:srgbClr val="D8D8D8"/>
            </a:solidFill>
            <a:miter lim="800000"/>
            <a:headEnd/>
            <a:tailEnd/>
          </a:ln>
          <a:effectLst>
            <a:outerShdw blurRad="63500" dist="74769" dir="938535" algn="ctr" rotWithShape="0">
              <a:srgbClr val="808080">
                <a:alpha val="38034"/>
              </a:srgbClr>
            </a:outerShdw>
          </a:effectLst>
        </p:spPr>
        <p:txBody>
          <a:bodyPr wrap="none" anchor="ctr"/>
          <a:lstStyle/>
          <a:p>
            <a:pPr>
              <a:defRPr/>
            </a:pPr>
            <a:endParaRPr lang="en-US"/>
          </a:p>
        </p:txBody>
      </p:sp>
      <p:sp>
        <p:nvSpPr>
          <p:cNvPr id="3075" name="Rectangle 3"/>
          <p:cNvSpPr>
            <a:spLocks noChangeArrowheads="1"/>
          </p:cNvSpPr>
          <p:nvPr/>
        </p:nvSpPr>
        <p:spPr bwMode="auto">
          <a:xfrm>
            <a:off x="0" y="720725"/>
            <a:ext cx="5759450" cy="107950"/>
          </a:xfrm>
          <a:prstGeom prst="rect">
            <a:avLst/>
          </a:prstGeom>
          <a:solidFill>
            <a:srgbClr val="B2B2B2">
              <a:alpha val="98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6" name="Rectangle 4"/>
          <p:cNvSpPr>
            <a:spLocks noChangeArrowheads="1"/>
          </p:cNvSpPr>
          <p:nvPr/>
        </p:nvSpPr>
        <p:spPr bwMode="auto">
          <a:xfrm>
            <a:off x="0" y="720725"/>
            <a:ext cx="4319588" cy="107950"/>
          </a:xfrm>
          <a:prstGeom prst="rect">
            <a:avLst/>
          </a:prstGeom>
          <a:solidFill>
            <a:srgbClr val="DDDDD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7" name="Text Box 5"/>
          <p:cNvSpPr txBox="1">
            <a:spLocks noChangeArrowheads="1"/>
          </p:cNvSpPr>
          <p:nvPr/>
        </p:nvSpPr>
        <p:spPr bwMode="auto">
          <a:xfrm>
            <a:off x="457200" y="6477000"/>
            <a:ext cx="46910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200" dirty="0" smtClean="0">
                <a:solidFill>
                  <a:srgbClr val="FFFFFF"/>
                </a:solidFill>
                <a:latin typeface="Calibri" charset="0"/>
              </a:rPr>
              <a:t>Analysis and Forecasting of Trending Topics in Online Media Streams</a:t>
            </a:r>
          </a:p>
        </p:txBody>
      </p:sp>
      <p:sp>
        <p:nvSpPr>
          <p:cNvPr id="3078" name="Rectangle 6"/>
          <p:cNvSpPr>
            <a:spLocks noGrp="1" noChangeArrowheads="1"/>
          </p:cNvSpPr>
          <p:nvPr>
            <p:ph type="title"/>
          </p:nvPr>
        </p:nvSpPr>
        <p:spPr bwMode="auto">
          <a:xfrm>
            <a:off x="0" y="0"/>
            <a:ext cx="8675688"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Klicken Sie, um das Format des Titeltextes zu bearbeiten</a:t>
            </a:r>
          </a:p>
        </p:txBody>
      </p:sp>
      <p:sp>
        <p:nvSpPr>
          <p:cNvPr id="3079" name="Rectangle 7"/>
          <p:cNvSpPr>
            <a:spLocks noGrp="1" noChangeArrowheads="1"/>
          </p:cNvSpPr>
          <p:nvPr>
            <p:ph type="body" idx="1"/>
          </p:nvPr>
        </p:nvSpPr>
        <p:spPr bwMode="auto">
          <a:xfrm>
            <a:off x="457200" y="1066800"/>
            <a:ext cx="8218488" cy="52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Klicken Sie, um die Formate des Gliederungstextes zu bearbeiten</a:t>
            </a:r>
          </a:p>
          <a:p>
            <a:pPr lvl="1"/>
            <a:r>
              <a:rPr lang="en-GB"/>
              <a:t>Zweite Gliederungsebene</a:t>
            </a:r>
          </a:p>
          <a:p>
            <a:pPr lvl="2"/>
            <a:r>
              <a:rPr lang="en-GB"/>
              <a:t>Dritte Gliederungsebene</a:t>
            </a:r>
          </a:p>
          <a:p>
            <a:pPr lvl="3"/>
            <a:r>
              <a:rPr lang="en-GB"/>
              <a:t>Vierte Gliederungsebene</a:t>
            </a:r>
          </a:p>
          <a:p>
            <a:pPr lvl="4"/>
            <a:r>
              <a:rPr lang="en-GB"/>
              <a:t>Fünfte Gliederungsebene</a:t>
            </a:r>
          </a:p>
          <a:p>
            <a:pPr lvl="4"/>
            <a:r>
              <a:rPr lang="en-GB"/>
              <a:t>Sechste Gliederungsebene</a:t>
            </a:r>
          </a:p>
          <a:p>
            <a:pPr lvl="4"/>
            <a:r>
              <a:rPr lang="en-GB"/>
              <a:t>Siebente Gliederungsebene</a:t>
            </a:r>
          </a:p>
          <a:p>
            <a:pPr lvl="4"/>
            <a:r>
              <a:rPr lang="en-GB"/>
              <a:t>Achte Gliederungsebene</a:t>
            </a:r>
          </a:p>
          <a:p>
            <a:pPr lvl="4"/>
            <a:r>
              <a:rPr lang="en-GB"/>
              <a:t>Neunte Gliederungsebene</a:t>
            </a:r>
          </a:p>
        </p:txBody>
      </p:sp>
      <p:sp>
        <p:nvSpPr>
          <p:cNvPr id="3082" name="Rectangle 10"/>
          <p:cNvSpPr>
            <a:spLocks noGrp="1" noChangeArrowheads="1"/>
          </p:cNvSpPr>
          <p:nvPr>
            <p:ph type="sldNum"/>
          </p:nvPr>
        </p:nvSpPr>
        <p:spPr bwMode="auto">
          <a:xfrm>
            <a:off x="6346825" y="6492875"/>
            <a:ext cx="1131888"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a:lnSpc>
                <a:spcPct val="95000"/>
              </a:lnSpc>
              <a:buClrTx/>
              <a:buFontTx/>
              <a:buNone/>
              <a:tabLst>
                <a:tab pos="723900" algn="l"/>
              </a:tabLst>
              <a:defRPr sz="1400">
                <a:solidFill>
                  <a:srgbClr val="000000"/>
                </a:solidFill>
                <a:latin typeface="Times New Roman" charset="0"/>
                <a:cs typeface="Lucida Sans Unicode" charset="0"/>
              </a:defRPr>
            </a:lvl1pPr>
          </a:lstStyle>
          <a:p>
            <a:pPr>
              <a:defRPr/>
            </a:pPr>
            <a:fld id="{24AAA588-B50C-B04A-986A-F944278A1CF3}" type="slidenum">
              <a:rPr lang="de-DE"/>
              <a:pPr>
                <a:defRPr/>
              </a:pPr>
              <a:t>‹#›</a:t>
            </a:fld>
            <a:endParaRPr lang="de-DE"/>
          </a:p>
        </p:txBody>
      </p:sp>
      <p:pic>
        <p:nvPicPr>
          <p:cNvPr id="3083" name="Picture 11"/>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899400" y="6583363"/>
            <a:ext cx="596900" cy="22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84" name="Text Box 12"/>
          <p:cNvSpPr txBox="1">
            <a:spLocks noChangeArrowheads="1"/>
          </p:cNvSpPr>
          <p:nvPr/>
        </p:nvSpPr>
        <p:spPr bwMode="auto">
          <a:xfrm>
            <a:off x="8545513" y="6494463"/>
            <a:ext cx="4451350"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fld id="{B2541BCC-E414-A242-B1DE-8E4EAE31FA43}" type="slidenum">
              <a:rPr lang="de-DE" sz="1800" smtClean="0">
                <a:solidFill>
                  <a:srgbClr val="E6E6E6"/>
                </a:solidFill>
                <a:latin typeface="Calibri" charset="0"/>
              </a:rPr>
              <a:pPr>
                <a:buClrTx/>
                <a:buFontTx/>
                <a:buNone/>
                <a:defRPr/>
              </a:pPr>
              <a:t>‹#›</a:t>
            </a:fld>
            <a:endParaRPr lang="de-DE" sz="1800" smtClean="0">
              <a:solidFill>
                <a:srgbClr val="E6E6E6"/>
              </a:solidFill>
              <a:latin typeface="Calibri" charset="0"/>
            </a:endParaRPr>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hf sldNum="0" hdr="0" ftr="0"/>
  <p:txStyles>
    <p:titleStyle>
      <a:lvl1pPr algn="r" defTabSz="449263" rtl="0" eaLnBrk="0" fontAlgn="base" hangingPunct="0">
        <a:spcBef>
          <a:spcPct val="0"/>
        </a:spcBef>
        <a:spcAft>
          <a:spcPct val="0"/>
        </a:spcAft>
        <a:buClr>
          <a:srgbClr val="000000"/>
        </a:buClr>
        <a:buSzPct val="100000"/>
        <a:buFont typeface="Times New Roman" charset="0"/>
        <a:defRPr sz="4000">
          <a:solidFill>
            <a:srgbClr val="FFFFFF"/>
          </a:solidFill>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charset="0"/>
        <a:defRPr sz="4000">
          <a:solidFill>
            <a:srgbClr val="FFFFFF"/>
          </a:solidFill>
          <a:latin typeface="Calibri" charset="0"/>
          <a:ea typeface="ＭＳ Ｐゴシック" charset="0"/>
          <a:cs typeface="ＭＳ Ｐゴシック" charset="0"/>
        </a:defRPr>
      </a:lvl2pPr>
      <a:lvl3pPr algn="r" defTabSz="449263" rtl="0" eaLnBrk="0" fontAlgn="base" hangingPunct="0">
        <a:spcBef>
          <a:spcPct val="0"/>
        </a:spcBef>
        <a:spcAft>
          <a:spcPct val="0"/>
        </a:spcAft>
        <a:buClr>
          <a:srgbClr val="000000"/>
        </a:buClr>
        <a:buSzPct val="100000"/>
        <a:buFont typeface="Times New Roman" charset="0"/>
        <a:defRPr sz="4000">
          <a:solidFill>
            <a:srgbClr val="FFFFFF"/>
          </a:solidFill>
          <a:latin typeface="Calibri" charset="0"/>
          <a:ea typeface="ＭＳ Ｐゴシック" charset="0"/>
          <a:cs typeface="ＭＳ Ｐゴシック" charset="0"/>
        </a:defRPr>
      </a:lvl3pPr>
      <a:lvl4pPr algn="r" defTabSz="449263" rtl="0" eaLnBrk="0" fontAlgn="base" hangingPunct="0">
        <a:spcBef>
          <a:spcPct val="0"/>
        </a:spcBef>
        <a:spcAft>
          <a:spcPct val="0"/>
        </a:spcAft>
        <a:buClr>
          <a:srgbClr val="000000"/>
        </a:buClr>
        <a:buSzPct val="100000"/>
        <a:buFont typeface="Times New Roman" charset="0"/>
        <a:defRPr sz="4000">
          <a:solidFill>
            <a:srgbClr val="FFFFFF"/>
          </a:solidFill>
          <a:latin typeface="Calibri" charset="0"/>
          <a:ea typeface="ＭＳ Ｐゴシック" charset="0"/>
          <a:cs typeface="ＭＳ Ｐゴシック" charset="0"/>
        </a:defRPr>
      </a:lvl4pPr>
      <a:lvl5pPr algn="r" defTabSz="449263" rtl="0" eaLnBrk="0" fontAlgn="base" hangingPunct="0">
        <a:spcBef>
          <a:spcPct val="0"/>
        </a:spcBef>
        <a:spcAft>
          <a:spcPct val="0"/>
        </a:spcAft>
        <a:buClr>
          <a:srgbClr val="000000"/>
        </a:buClr>
        <a:buSzPct val="100000"/>
        <a:buFont typeface="Times New Roman" charset="0"/>
        <a:defRPr sz="4000">
          <a:solidFill>
            <a:srgbClr val="FFFFFF"/>
          </a:solidFill>
          <a:latin typeface="Calibri" charset="0"/>
          <a:ea typeface="ＭＳ Ｐゴシック" charset="0"/>
          <a:cs typeface="ＭＳ Ｐゴシック" charset="0"/>
        </a:defRPr>
      </a:lvl5pPr>
      <a:lvl6pPr marL="2514600" indent="-228600" algn="r" defTabSz="449263" rtl="0" eaLnBrk="0" fontAlgn="base" hangingPunct="0">
        <a:spcBef>
          <a:spcPct val="0"/>
        </a:spcBef>
        <a:spcAft>
          <a:spcPct val="0"/>
        </a:spcAft>
        <a:buClr>
          <a:srgbClr val="000000"/>
        </a:buClr>
        <a:buSzPct val="100000"/>
        <a:buFont typeface="Times New Roman" charset="0"/>
        <a:defRPr sz="4000">
          <a:solidFill>
            <a:srgbClr val="FFFFFF"/>
          </a:solidFill>
          <a:latin typeface="Calibri" charset="0"/>
          <a:ea typeface="ＭＳ Ｐゴシック" charset="0"/>
          <a:cs typeface="ＭＳ Ｐゴシック" charset="0"/>
        </a:defRPr>
      </a:lvl6pPr>
      <a:lvl7pPr marL="2971800" indent="-228600" algn="r" defTabSz="449263" rtl="0" eaLnBrk="0" fontAlgn="base" hangingPunct="0">
        <a:spcBef>
          <a:spcPct val="0"/>
        </a:spcBef>
        <a:spcAft>
          <a:spcPct val="0"/>
        </a:spcAft>
        <a:buClr>
          <a:srgbClr val="000000"/>
        </a:buClr>
        <a:buSzPct val="100000"/>
        <a:buFont typeface="Times New Roman" charset="0"/>
        <a:defRPr sz="4000">
          <a:solidFill>
            <a:srgbClr val="FFFFFF"/>
          </a:solidFill>
          <a:latin typeface="Calibri" charset="0"/>
          <a:ea typeface="ＭＳ Ｐゴシック" charset="0"/>
          <a:cs typeface="ＭＳ Ｐゴシック" charset="0"/>
        </a:defRPr>
      </a:lvl7pPr>
      <a:lvl8pPr marL="3429000" indent="-228600" algn="r" defTabSz="449263" rtl="0" eaLnBrk="0" fontAlgn="base" hangingPunct="0">
        <a:spcBef>
          <a:spcPct val="0"/>
        </a:spcBef>
        <a:spcAft>
          <a:spcPct val="0"/>
        </a:spcAft>
        <a:buClr>
          <a:srgbClr val="000000"/>
        </a:buClr>
        <a:buSzPct val="100000"/>
        <a:buFont typeface="Times New Roman" charset="0"/>
        <a:defRPr sz="4000">
          <a:solidFill>
            <a:srgbClr val="FFFFFF"/>
          </a:solidFill>
          <a:latin typeface="Calibri" charset="0"/>
          <a:ea typeface="ＭＳ Ｐゴシック" charset="0"/>
          <a:cs typeface="ＭＳ Ｐゴシック" charset="0"/>
        </a:defRPr>
      </a:lvl8pPr>
      <a:lvl9pPr marL="3886200" indent="-228600" algn="r" defTabSz="449263" rtl="0" eaLnBrk="0" fontAlgn="base" hangingPunct="0">
        <a:spcBef>
          <a:spcPct val="0"/>
        </a:spcBef>
        <a:spcAft>
          <a:spcPct val="0"/>
        </a:spcAft>
        <a:buClr>
          <a:srgbClr val="000000"/>
        </a:buClr>
        <a:buSzPct val="100000"/>
        <a:buFont typeface="Times New Roman" charset="0"/>
        <a:defRPr sz="4000">
          <a:solidFill>
            <a:srgbClr val="FFFFFF"/>
          </a:solidFill>
          <a:latin typeface="Calibri" charset="0"/>
          <a:ea typeface="ＭＳ Ｐゴシック" charset="0"/>
          <a:cs typeface="ＭＳ Ｐゴシック"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spcBef>
          <a:spcPts val="450"/>
        </a:spcBef>
        <a:spcAft>
          <a:spcPct val="0"/>
        </a:spcAft>
        <a:buClr>
          <a:srgbClr val="000000"/>
        </a:buClr>
        <a:buSzPct val="100000"/>
        <a:buFont typeface="Times New Roman" charset="0"/>
        <a:defRPr>
          <a:solidFill>
            <a:srgbClr val="000000"/>
          </a:solidFill>
          <a:latin typeface="+mn-lt"/>
          <a:ea typeface="+mn-ea"/>
          <a:cs typeface="+mn-cs"/>
        </a:defRPr>
      </a:lvl4pPr>
      <a:lvl5pPr marL="2057400" indent="-228600" algn="l" defTabSz="449263" rtl="0" eaLnBrk="0" fontAlgn="base" hangingPunct="0">
        <a:spcBef>
          <a:spcPts val="450"/>
        </a:spcBef>
        <a:spcAft>
          <a:spcPct val="0"/>
        </a:spcAft>
        <a:buClr>
          <a:srgbClr val="000000"/>
        </a:buClr>
        <a:buSzPct val="100000"/>
        <a:buFont typeface="Times New Roman" charset="0"/>
        <a:defRPr>
          <a:solidFill>
            <a:srgbClr val="000000"/>
          </a:solidFill>
          <a:latin typeface="+mn-lt"/>
          <a:ea typeface="+mn-ea"/>
          <a:cs typeface="+mn-cs"/>
        </a:defRPr>
      </a:lvl5pPr>
      <a:lvl6pPr marL="2514600" indent="-228600" algn="l" defTabSz="449263" rtl="0" eaLnBrk="0" fontAlgn="base" hangingPunct="0">
        <a:spcBef>
          <a:spcPts val="450"/>
        </a:spcBef>
        <a:spcAft>
          <a:spcPct val="0"/>
        </a:spcAft>
        <a:buClr>
          <a:srgbClr val="000000"/>
        </a:buClr>
        <a:buSzPct val="100000"/>
        <a:buFont typeface="Times New Roman" charset="0"/>
        <a:defRPr>
          <a:solidFill>
            <a:srgbClr val="000000"/>
          </a:solidFill>
          <a:latin typeface="+mn-lt"/>
          <a:ea typeface="+mn-ea"/>
          <a:cs typeface="+mn-cs"/>
        </a:defRPr>
      </a:lvl6pPr>
      <a:lvl7pPr marL="2971800" indent="-228600" algn="l" defTabSz="449263" rtl="0" eaLnBrk="0" fontAlgn="base" hangingPunct="0">
        <a:spcBef>
          <a:spcPts val="450"/>
        </a:spcBef>
        <a:spcAft>
          <a:spcPct val="0"/>
        </a:spcAft>
        <a:buClr>
          <a:srgbClr val="000000"/>
        </a:buClr>
        <a:buSzPct val="100000"/>
        <a:buFont typeface="Times New Roman" charset="0"/>
        <a:defRPr>
          <a:solidFill>
            <a:srgbClr val="000000"/>
          </a:solidFill>
          <a:latin typeface="+mn-lt"/>
          <a:ea typeface="+mn-ea"/>
          <a:cs typeface="+mn-cs"/>
        </a:defRPr>
      </a:lvl7pPr>
      <a:lvl8pPr marL="3429000" indent="-228600" algn="l" defTabSz="449263" rtl="0" eaLnBrk="0" fontAlgn="base" hangingPunct="0">
        <a:spcBef>
          <a:spcPts val="450"/>
        </a:spcBef>
        <a:spcAft>
          <a:spcPct val="0"/>
        </a:spcAft>
        <a:buClr>
          <a:srgbClr val="000000"/>
        </a:buClr>
        <a:buSzPct val="100000"/>
        <a:buFont typeface="Times New Roman" charset="0"/>
        <a:defRPr>
          <a:solidFill>
            <a:srgbClr val="000000"/>
          </a:solidFill>
          <a:latin typeface="+mn-lt"/>
          <a:ea typeface="+mn-ea"/>
          <a:cs typeface="+mn-cs"/>
        </a:defRPr>
      </a:lvl8pPr>
      <a:lvl9pPr marL="3886200" indent="-228600" algn="l" defTabSz="449263" rtl="0" eaLnBrk="0" fontAlgn="base" hangingPunct="0">
        <a:spcBef>
          <a:spcPts val="450"/>
        </a:spcBef>
        <a:spcAft>
          <a:spcPct val="0"/>
        </a:spcAft>
        <a:buClr>
          <a:srgbClr val="000000"/>
        </a:buClr>
        <a:buSzPct val="100000"/>
        <a:buFont typeface="Times New Roman" charset="0"/>
        <a:defRPr>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11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 Id="rId3" Type="http://schemas.openxmlformats.org/officeDocument/2006/relationships/image" Target="../media/image11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12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 Id="rId3" Type="http://schemas.openxmlformats.org/officeDocument/2006/relationships/image" Target="../media/image12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 Id="rId3" Type="http://schemas.openxmlformats.org/officeDocument/2006/relationships/image" Target="../media/image12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 Id="rId3" Type="http://schemas.openxmlformats.org/officeDocument/2006/relationships/image" Target="../media/image12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 Id="rId3" Type="http://schemas.openxmlformats.org/officeDocument/2006/relationships/image" Target="../media/image12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12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12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0.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0.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4" Type="http://schemas.openxmlformats.org/officeDocument/2006/relationships/image" Target="../media/image62.png"/><Relationship Id="rId15" Type="http://schemas.openxmlformats.org/officeDocument/2006/relationships/image" Target="../media/image63.png"/><Relationship Id="rId16" Type="http://schemas.openxmlformats.org/officeDocument/2006/relationships/image" Target="../media/image64.png"/><Relationship Id="rId17" Type="http://schemas.openxmlformats.org/officeDocument/2006/relationships/image" Target="../media/image65.png"/><Relationship Id="rId18" Type="http://schemas.openxmlformats.org/officeDocument/2006/relationships/image" Target="../media/image66.png"/><Relationship Id="rId19"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46.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7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8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8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8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8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8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9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44.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png"/><Relationship Id="rId10" Type="http://schemas.openxmlformats.org/officeDocument/2006/relationships/image" Target="../media/image103.png"/><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104.png"/></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8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0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0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0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1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10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11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11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112.png"/></Relationships>
</file>

<file path=ppt/slides/_rels/slide94.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11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11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11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11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 Id="rId3"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250825" y="2530475"/>
            <a:ext cx="82073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dirty="0" smtClean="0">
                <a:solidFill>
                  <a:schemeClr val="tx1"/>
                </a:solidFill>
                <a:latin typeface="Calibri" charset="0"/>
              </a:rPr>
              <a:t>Analysis and Forecasting of Trending Topics in Online Media Streams</a:t>
            </a:r>
          </a:p>
        </p:txBody>
      </p:sp>
      <p:sp>
        <p:nvSpPr>
          <p:cNvPr id="15362" name="Text Box 2"/>
          <p:cNvSpPr txBox="1">
            <a:spLocks noChangeArrowheads="1"/>
          </p:cNvSpPr>
          <p:nvPr/>
        </p:nvSpPr>
        <p:spPr bwMode="auto">
          <a:xfrm>
            <a:off x="685800" y="1447800"/>
            <a:ext cx="7772400"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spcBef>
                <a:spcPts val="650"/>
              </a:spcBef>
              <a:buClrTx/>
              <a:buFontTx/>
              <a:buNone/>
              <a:defRPr/>
            </a:pPr>
            <a:r>
              <a:rPr lang="en-US" sz="2600" dirty="0" smtClean="0">
                <a:solidFill>
                  <a:srgbClr val="D9D9D9"/>
                </a:solidFill>
                <a:latin typeface="Calibri" charset="0"/>
              </a:rPr>
              <a:t>ACM MM 2013</a:t>
            </a:r>
          </a:p>
        </p:txBody>
      </p:sp>
      <p:sp>
        <p:nvSpPr>
          <p:cNvPr id="15363" name="Text Box 3"/>
          <p:cNvSpPr txBox="1">
            <a:spLocks noChangeArrowheads="1"/>
          </p:cNvSpPr>
          <p:nvPr/>
        </p:nvSpPr>
        <p:spPr bwMode="auto">
          <a:xfrm>
            <a:off x="777875" y="3973513"/>
            <a:ext cx="7659688"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dirty="0" smtClean="0">
                <a:solidFill>
                  <a:schemeClr val="tx2"/>
                </a:solidFill>
              </a:rPr>
              <a:t>Tim </a:t>
            </a:r>
            <a:r>
              <a:rPr lang="en-US" dirty="0" err="1" smtClean="0">
                <a:solidFill>
                  <a:schemeClr val="tx2"/>
                </a:solidFill>
              </a:rPr>
              <a:t>Althoff</a:t>
            </a:r>
            <a:r>
              <a:rPr lang="en-US" dirty="0" smtClean="0">
                <a:solidFill>
                  <a:schemeClr val="tx2"/>
                </a:solidFill>
              </a:rPr>
              <a:t>, Damian Borth, </a:t>
            </a:r>
            <a:r>
              <a:rPr lang="en-US" u="sng" dirty="0" smtClean="0">
                <a:solidFill>
                  <a:schemeClr val="tx2"/>
                </a:solidFill>
              </a:rPr>
              <a:t>Jörn Hees</a:t>
            </a:r>
            <a:r>
              <a:rPr lang="en-US" dirty="0" smtClean="0">
                <a:solidFill>
                  <a:schemeClr val="tx2"/>
                </a:solidFill>
              </a:rPr>
              <a:t>, Andreas </a:t>
            </a:r>
            <a:r>
              <a:rPr lang="en-US" dirty="0" err="1" smtClean="0">
                <a:solidFill>
                  <a:schemeClr val="tx2"/>
                </a:solidFill>
              </a:rPr>
              <a:t>Dengel</a:t>
            </a:r>
            <a:r>
              <a:rPr lang="en-US" dirty="0" smtClean="0">
                <a:solidFill>
                  <a:schemeClr val="tx2"/>
                </a:solidFill>
              </a:rPr>
              <a:t/>
            </a:r>
            <a:br>
              <a:rPr lang="en-US" dirty="0" smtClean="0">
                <a:solidFill>
                  <a:schemeClr val="tx2"/>
                </a:solidFill>
              </a:rPr>
            </a:br>
            <a:r>
              <a:rPr lang="en-US" sz="1800" dirty="0" smtClean="0">
                <a:solidFill>
                  <a:schemeClr val="tx2"/>
                </a:solidFill>
              </a:rPr>
              <a:t>German Research Center for Artificial Intelligence (DFKI)</a:t>
            </a:r>
          </a:p>
        </p:txBody>
      </p:sp>
      <p:sp>
        <p:nvSpPr>
          <p:cNvPr id="15365" name="Text Box 5"/>
          <p:cNvSpPr txBox="1">
            <a:spLocks noChangeArrowheads="1"/>
          </p:cNvSpPr>
          <p:nvPr/>
        </p:nvSpPr>
        <p:spPr bwMode="auto">
          <a:xfrm>
            <a:off x="-152400" y="7099300"/>
            <a:ext cx="8707438"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1100" smtClean="0">
                <a:solidFill>
                  <a:srgbClr val="FFFFFF"/>
                </a:solidFill>
                <a:latin typeface="Calibri" charset="0"/>
                <a:cs typeface="Calibri" charset="0"/>
              </a:rPr>
              <a:t>ALL RIGHTS RESERVED. No part of this work may be reproduced in any form or by any means, electronic or mechanical, including photocopying,</a:t>
            </a:r>
          </a:p>
          <a:p>
            <a:pPr algn="r">
              <a:buClrTx/>
              <a:buFontTx/>
              <a:buNone/>
              <a:defRPr/>
            </a:pPr>
            <a:r>
              <a:rPr lang="en-US" sz="1100" smtClean="0">
                <a:solidFill>
                  <a:srgbClr val="FFFFFF"/>
                </a:solidFill>
                <a:latin typeface="Calibri" charset="0"/>
                <a:cs typeface="Calibri" charset="0"/>
              </a:rPr>
              <a:t>recording, or by any information storage and retrieval system without expressed written permission from the authors. </a:t>
            </a:r>
          </a:p>
        </p:txBody>
      </p:sp>
      <p:pic>
        <p:nvPicPr>
          <p:cNvPr id="15366"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75350" y="4802188"/>
            <a:ext cx="2376488" cy="52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2700" y="4803775"/>
            <a:ext cx="1938338" cy="52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dirty="0" smtClean="0">
                <a:solidFill>
                  <a:srgbClr val="FFFFFF"/>
                </a:solidFill>
                <a:latin typeface="Calibri" charset="0"/>
              </a:rPr>
              <a:t>Goals</a:t>
            </a:r>
          </a:p>
        </p:txBody>
      </p:sp>
      <p:sp>
        <p:nvSpPr>
          <p:cNvPr id="22530"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sp>
        <p:nvSpPr>
          <p:cNvPr id="22531" name="Text Box 3"/>
          <p:cNvSpPr txBox="1">
            <a:spLocks noChangeArrowheads="1"/>
          </p:cNvSpPr>
          <p:nvPr/>
        </p:nvSpPr>
        <p:spPr bwMode="auto">
          <a:xfrm>
            <a:off x="446088" y="1357313"/>
            <a:ext cx="8229600"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marL="514350" indent="-514350">
              <a:spcBef>
                <a:spcPts val="700"/>
              </a:spcBef>
              <a:buClr>
                <a:srgbClr val="808080"/>
              </a:buClr>
              <a:buFont typeface="Times New Roman" charset="0"/>
              <a:buAutoNum type="arabicPeriod"/>
              <a:defRPr/>
            </a:pPr>
            <a:r>
              <a:rPr lang="en-US" sz="2800" dirty="0" smtClean="0">
                <a:solidFill>
                  <a:srgbClr val="4D4D4D"/>
                </a:solidFill>
                <a:latin typeface="Calibri" charset="0"/>
              </a:rPr>
              <a:t>Multi-channel analysis of trending topics</a:t>
            </a:r>
          </a:p>
          <a:p>
            <a:pPr marL="514350" indent="-514350">
              <a:spcBef>
                <a:spcPts val="700"/>
              </a:spcBef>
              <a:buClr>
                <a:srgbClr val="808080"/>
              </a:buClr>
              <a:buFont typeface="Times New Roman" charset="0"/>
              <a:buAutoNum type="arabicPeriod"/>
              <a:defRPr/>
            </a:pPr>
            <a:endParaRPr lang="en-US" sz="2800" dirty="0" smtClean="0">
              <a:solidFill>
                <a:srgbClr val="4D4D4D"/>
              </a:solidFill>
              <a:latin typeface="Calibri" charset="0"/>
            </a:endParaRPr>
          </a:p>
          <a:p>
            <a:pPr marL="514350" indent="-514350">
              <a:spcBef>
                <a:spcPts val="700"/>
              </a:spcBef>
              <a:buClr>
                <a:srgbClr val="808080"/>
              </a:buClr>
              <a:buFont typeface="Times New Roman" charset="0"/>
              <a:buAutoNum type="arabicPeriod"/>
              <a:defRPr/>
            </a:pPr>
            <a:endParaRPr lang="en-US" sz="2800" dirty="0">
              <a:solidFill>
                <a:srgbClr val="4D4D4D"/>
              </a:solidFill>
              <a:latin typeface="Calibri" charset="0"/>
            </a:endParaRPr>
          </a:p>
          <a:p>
            <a:pPr marL="514350" indent="-514350">
              <a:spcBef>
                <a:spcPts val="700"/>
              </a:spcBef>
              <a:buClr>
                <a:srgbClr val="808080"/>
              </a:buClr>
              <a:buFont typeface="Times New Roman" charset="0"/>
              <a:buAutoNum type="arabicPeriod"/>
              <a:defRPr/>
            </a:pPr>
            <a:endParaRPr lang="en-US" sz="2800" dirty="0" smtClean="0">
              <a:solidFill>
                <a:srgbClr val="4D4D4D"/>
              </a:solidFill>
              <a:latin typeface="Calibri" charset="0"/>
            </a:endParaRPr>
          </a:p>
          <a:p>
            <a:pPr marL="514350" indent="-514350">
              <a:spcBef>
                <a:spcPts val="700"/>
              </a:spcBef>
              <a:buClr>
                <a:srgbClr val="808080"/>
              </a:buClr>
              <a:buFont typeface="Times New Roman" charset="0"/>
              <a:buAutoNum type="arabicPeriod"/>
              <a:defRPr/>
            </a:pPr>
            <a:endParaRPr lang="en-US" sz="2800" dirty="0" smtClean="0">
              <a:solidFill>
                <a:srgbClr val="4D4D4D"/>
              </a:solidFill>
              <a:latin typeface="Calibri" charset="0"/>
            </a:endParaRPr>
          </a:p>
          <a:p>
            <a:pPr marL="514350" indent="-514350">
              <a:spcBef>
                <a:spcPts val="700"/>
              </a:spcBef>
              <a:buClr>
                <a:srgbClr val="808080"/>
              </a:buClr>
              <a:buFont typeface="Times New Roman" charset="0"/>
              <a:buAutoNum type="arabicPeriod"/>
              <a:defRPr/>
            </a:pPr>
            <a:r>
              <a:rPr lang="en-US" sz="2800" dirty="0" smtClean="0">
                <a:solidFill>
                  <a:srgbClr val="4D4D4D"/>
                </a:solidFill>
                <a:latin typeface="Calibri" charset="0"/>
              </a:rPr>
              <a:t>Fully automatic forecasting of trending topics</a:t>
            </a:r>
          </a:p>
        </p:txBody>
      </p:sp>
      <p:grpSp>
        <p:nvGrpSpPr>
          <p:cNvPr id="30725" name="Group 4"/>
          <p:cNvGrpSpPr>
            <a:grpSpLocks/>
          </p:cNvGrpSpPr>
          <p:nvPr/>
        </p:nvGrpSpPr>
        <p:grpSpPr bwMode="auto">
          <a:xfrm>
            <a:off x="3573463" y="2133600"/>
            <a:ext cx="1862137" cy="1312863"/>
            <a:chOff x="4336" y="1145"/>
            <a:chExt cx="1173" cy="827"/>
          </a:xfrm>
        </p:grpSpPr>
        <p:pic>
          <p:nvPicPr>
            <p:cNvPr id="2253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6" y="1145"/>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4"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61" y="1145"/>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5"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36" y="1548"/>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6" name="Picture 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61" y="1548"/>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22537" name="Picture 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94088" y="4652963"/>
            <a:ext cx="2155825" cy="104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89"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146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3"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15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167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5"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187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09"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198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3"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208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218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228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dirty="0" smtClean="0">
                <a:solidFill>
                  <a:srgbClr val="FFFFFF"/>
                </a:solidFill>
                <a:latin typeface="Calibri" charset="0"/>
              </a:rPr>
              <a:t>Goals</a:t>
            </a:r>
          </a:p>
        </p:txBody>
      </p:sp>
      <p:sp>
        <p:nvSpPr>
          <p:cNvPr id="22530"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sp>
        <p:nvSpPr>
          <p:cNvPr id="22531" name="Text Box 3"/>
          <p:cNvSpPr txBox="1">
            <a:spLocks noChangeArrowheads="1"/>
          </p:cNvSpPr>
          <p:nvPr/>
        </p:nvSpPr>
        <p:spPr bwMode="auto">
          <a:xfrm>
            <a:off x="446088" y="1357313"/>
            <a:ext cx="8229600"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marL="514350" indent="-514350">
              <a:spcBef>
                <a:spcPts val="700"/>
              </a:spcBef>
              <a:buClr>
                <a:srgbClr val="808080"/>
              </a:buClr>
              <a:buFont typeface="Times New Roman" charset="0"/>
              <a:buAutoNum type="arabicPeriod"/>
              <a:defRPr/>
            </a:pPr>
            <a:r>
              <a:rPr lang="en-US" sz="2800" dirty="0" smtClean="0">
                <a:solidFill>
                  <a:srgbClr val="4D4D4D"/>
                </a:solidFill>
                <a:latin typeface="Calibri" charset="0"/>
              </a:rPr>
              <a:t>Multi-channel analysis of trending topics</a:t>
            </a:r>
          </a:p>
          <a:p>
            <a:pPr marL="514350" indent="-514350">
              <a:spcBef>
                <a:spcPts val="700"/>
              </a:spcBef>
              <a:buClr>
                <a:srgbClr val="808080"/>
              </a:buClr>
              <a:buFont typeface="Times New Roman" charset="0"/>
              <a:buAutoNum type="arabicPeriod"/>
              <a:defRPr/>
            </a:pPr>
            <a:endParaRPr lang="en-US" sz="2800" dirty="0" smtClean="0">
              <a:solidFill>
                <a:srgbClr val="4D4D4D"/>
              </a:solidFill>
              <a:latin typeface="Calibri" charset="0"/>
            </a:endParaRPr>
          </a:p>
          <a:p>
            <a:pPr marL="514350" indent="-514350">
              <a:spcBef>
                <a:spcPts val="700"/>
              </a:spcBef>
              <a:buClr>
                <a:srgbClr val="808080"/>
              </a:buClr>
              <a:buFont typeface="Times New Roman" charset="0"/>
              <a:buAutoNum type="arabicPeriod"/>
              <a:defRPr/>
            </a:pPr>
            <a:endParaRPr lang="en-US" sz="2800" dirty="0">
              <a:solidFill>
                <a:srgbClr val="4D4D4D"/>
              </a:solidFill>
              <a:latin typeface="Calibri" charset="0"/>
            </a:endParaRPr>
          </a:p>
          <a:p>
            <a:pPr marL="514350" indent="-514350">
              <a:spcBef>
                <a:spcPts val="700"/>
              </a:spcBef>
              <a:buClr>
                <a:srgbClr val="808080"/>
              </a:buClr>
              <a:buFont typeface="Times New Roman" charset="0"/>
              <a:buAutoNum type="arabicPeriod"/>
              <a:defRPr/>
            </a:pPr>
            <a:endParaRPr lang="en-US" sz="2800" dirty="0" smtClean="0">
              <a:solidFill>
                <a:srgbClr val="4D4D4D"/>
              </a:solidFill>
              <a:latin typeface="Calibri" charset="0"/>
            </a:endParaRPr>
          </a:p>
          <a:p>
            <a:pPr marL="514350" indent="-514350">
              <a:spcBef>
                <a:spcPts val="700"/>
              </a:spcBef>
              <a:buClr>
                <a:srgbClr val="808080"/>
              </a:buClr>
              <a:buFont typeface="Times New Roman" charset="0"/>
              <a:buAutoNum type="arabicPeriod"/>
              <a:defRPr/>
            </a:pPr>
            <a:endParaRPr lang="en-US" sz="2800" dirty="0" smtClean="0">
              <a:solidFill>
                <a:srgbClr val="4D4D4D"/>
              </a:solidFill>
              <a:latin typeface="Calibri" charset="0"/>
            </a:endParaRPr>
          </a:p>
          <a:p>
            <a:pPr marL="514350" indent="-514350">
              <a:spcBef>
                <a:spcPts val="700"/>
              </a:spcBef>
              <a:buClr>
                <a:srgbClr val="808080"/>
              </a:buClr>
              <a:buFont typeface="Times New Roman" charset="0"/>
              <a:buAutoNum type="arabicPeriod"/>
              <a:defRPr/>
            </a:pPr>
            <a:r>
              <a:rPr lang="en-US" sz="2800" dirty="0" smtClean="0">
                <a:solidFill>
                  <a:srgbClr val="4D4D4D"/>
                </a:solidFill>
                <a:latin typeface="Calibri" charset="0"/>
              </a:rPr>
              <a:t>Fully automatic forecasting of trending topics</a:t>
            </a:r>
          </a:p>
        </p:txBody>
      </p:sp>
      <p:grpSp>
        <p:nvGrpSpPr>
          <p:cNvPr id="32773" name="Group 4"/>
          <p:cNvGrpSpPr>
            <a:grpSpLocks/>
          </p:cNvGrpSpPr>
          <p:nvPr/>
        </p:nvGrpSpPr>
        <p:grpSpPr bwMode="auto">
          <a:xfrm>
            <a:off x="3573463" y="2133600"/>
            <a:ext cx="1862137" cy="1312863"/>
            <a:chOff x="4336" y="1145"/>
            <a:chExt cx="1173" cy="827"/>
          </a:xfrm>
        </p:grpSpPr>
        <p:pic>
          <p:nvPicPr>
            <p:cNvPr id="2253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6" y="1145"/>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4"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61" y="1145"/>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5"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36" y="1548"/>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6" name="Picture 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61" y="1548"/>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22537" name="Picture 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94088" y="4652963"/>
            <a:ext cx="2155825" cy="104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5" name="Oval 1"/>
          <p:cNvSpPr>
            <a:spLocks noChangeArrowheads="1"/>
          </p:cNvSpPr>
          <p:nvPr/>
        </p:nvSpPr>
        <p:spPr bwMode="auto">
          <a:xfrm>
            <a:off x="4643438" y="1268413"/>
            <a:ext cx="2376487" cy="79216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76" name="Oval 11"/>
          <p:cNvSpPr>
            <a:spLocks noChangeArrowheads="1"/>
          </p:cNvSpPr>
          <p:nvPr/>
        </p:nvSpPr>
        <p:spPr bwMode="auto">
          <a:xfrm>
            <a:off x="5292725" y="3860800"/>
            <a:ext cx="2374900" cy="79216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0" y="808038"/>
            <a:ext cx="9144000" cy="5684837"/>
          </a:xfrm>
          <a:prstGeom prst="rect">
            <a:avLst/>
          </a:prstGeom>
          <a:solidFill>
            <a:srgbClr val="96969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4" name="Text Box 2"/>
          <p:cNvSpPr txBox="1">
            <a:spLocks noChangeArrowheads="1"/>
          </p:cNvSpPr>
          <p:nvPr/>
        </p:nvSpPr>
        <p:spPr bwMode="auto">
          <a:xfrm>
            <a:off x="685800" y="2133600"/>
            <a:ext cx="7772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5600" smtClean="0">
                <a:solidFill>
                  <a:srgbClr val="FFFFFF"/>
                </a:solidFill>
                <a:latin typeface="Calibri" charset="0"/>
              </a:rPr>
              <a:t>Trending Topics</a:t>
            </a:r>
          </a:p>
        </p:txBody>
      </p:sp>
      <p:sp>
        <p:nvSpPr>
          <p:cNvPr id="23555" name="Rectangle 3"/>
          <p:cNvSpPr>
            <a:spLocks noChangeArrowheads="1"/>
          </p:cNvSpPr>
          <p:nvPr/>
        </p:nvSpPr>
        <p:spPr bwMode="auto">
          <a:xfrm>
            <a:off x="0" y="6492875"/>
            <a:ext cx="9144000" cy="365125"/>
          </a:xfrm>
          <a:prstGeom prst="rect">
            <a:avLst/>
          </a:pr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Trending Topics</a:t>
            </a:r>
          </a:p>
        </p:txBody>
      </p:sp>
      <p:sp>
        <p:nvSpPr>
          <p:cNvPr id="24578" name="Text Box 2"/>
          <p:cNvSpPr txBox="1">
            <a:spLocks noChangeArrowheads="1"/>
          </p:cNvSpPr>
          <p:nvPr/>
        </p:nvSpPr>
        <p:spPr bwMode="auto">
          <a:xfrm>
            <a:off x="144463" y="950913"/>
            <a:ext cx="8675687"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3375" indent="-331788">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1pPr>
            <a:lvl2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2pPr>
            <a:lvl3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3pPr>
            <a:lvl4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4pPr>
            <a:lvl5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dirty="0" smtClean="0">
                <a:solidFill>
                  <a:srgbClr val="4D4D4D"/>
                </a:solidFill>
                <a:latin typeface="Calibri" charset="0"/>
              </a:rPr>
              <a:t>A </a:t>
            </a:r>
            <a:r>
              <a:rPr lang="en-US" b="1" dirty="0" smtClean="0">
                <a:solidFill>
                  <a:srgbClr val="4D4D4D"/>
                </a:solidFill>
                <a:latin typeface="Calibri" charset="0"/>
              </a:rPr>
              <a:t>trending topic</a:t>
            </a:r>
          </a:p>
          <a:p>
            <a:pPr>
              <a:spcBef>
                <a:spcPts val="700"/>
              </a:spcBef>
              <a:buClr>
                <a:srgbClr val="4D4D4D"/>
              </a:buClr>
              <a:buFont typeface="Arial" charset="0"/>
              <a:buChar char="•"/>
              <a:defRPr/>
            </a:pPr>
            <a:r>
              <a:rPr lang="en-US" dirty="0" smtClean="0">
                <a:solidFill>
                  <a:srgbClr val="4D4D4D"/>
                </a:solidFill>
                <a:latin typeface="Calibri" charset="0"/>
              </a:rPr>
              <a:t>is a subject matter of discussion agreed on by a group of people</a:t>
            </a:r>
          </a:p>
          <a:p>
            <a:pPr>
              <a:spcBef>
                <a:spcPts val="700"/>
              </a:spcBef>
              <a:buClr>
                <a:srgbClr val="4D4D4D"/>
              </a:buClr>
              <a:buFont typeface="Arial" charset="0"/>
              <a:buChar char="•"/>
              <a:defRPr/>
            </a:pPr>
            <a:r>
              <a:rPr lang="en-US" dirty="0" smtClean="0">
                <a:solidFill>
                  <a:srgbClr val="4D4D4D"/>
                </a:solidFill>
                <a:latin typeface="Calibri" charset="0"/>
              </a:rPr>
              <a:t>experiences a sudden spike in user interest or engagement</a:t>
            </a:r>
          </a:p>
        </p:txBody>
      </p:sp>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4575" y="2735263"/>
            <a:ext cx="7056438" cy="3719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457200" y="1295400"/>
            <a:ext cx="82296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1788" indent="-331788">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1pPr>
            <a:lvl2pPr marL="788988" indent="-331788">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2pPr>
            <a:lvl3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3pPr>
            <a:lvl4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4pPr>
            <a:lvl5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9pPr>
          </a:lstStyle>
          <a:p>
            <a:pPr>
              <a:spcBef>
                <a:spcPts val="600"/>
              </a:spcBef>
              <a:buClr>
                <a:srgbClr val="4D4D4D"/>
              </a:buClr>
              <a:buFont typeface="Arial" charset="0"/>
              <a:buChar char="•"/>
              <a:defRPr/>
            </a:pPr>
            <a:r>
              <a:rPr lang="en-US" dirty="0" smtClean="0">
                <a:solidFill>
                  <a:srgbClr val="4D4D4D"/>
                </a:solidFill>
                <a:latin typeface="Calibri" charset="0"/>
              </a:rPr>
              <a:t>Daily crawling of 10 sources</a:t>
            </a:r>
          </a:p>
          <a:p>
            <a:pPr>
              <a:spcBef>
                <a:spcPts val="600"/>
              </a:spcBef>
              <a:buClr>
                <a:srgbClr val="4D4D4D"/>
              </a:buClr>
              <a:buFont typeface="Arial" charset="0"/>
              <a:buChar char="•"/>
              <a:defRPr/>
            </a:pPr>
            <a:r>
              <a:rPr lang="en-US" dirty="0" smtClean="0">
                <a:solidFill>
                  <a:srgbClr val="4D4D4D"/>
                </a:solidFill>
                <a:latin typeface="Calibri" charset="0"/>
              </a:rPr>
              <a:t>Capturing</a:t>
            </a:r>
          </a:p>
          <a:p>
            <a:pPr lvl="1">
              <a:spcBef>
                <a:spcPts val="600"/>
              </a:spcBef>
              <a:buClr>
                <a:srgbClr val="4D4D4D"/>
              </a:buClr>
              <a:buFont typeface="Arial" charset="0"/>
              <a:buChar char="•"/>
              <a:defRPr/>
            </a:pPr>
            <a:r>
              <a:rPr lang="en-US" dirty="0" smtClean="0">
                <a:solidFill>
                  <a:srgbClr val="4D4D4D"/>
                </a:solidFill>
                <a:latin typeface="Calibri" charset="0"/>
              </a:rPr>
              <a:t>Communication needs (Twitter)</a:t>
            </a:r>
          </a:p>
          <a:p>
            <a:pPr lvl="1">
              <a:spcBef>
                <a:spcPts val="600"/>
              </a:spcBef>
              <a:buClr>
                <a:srgbClr val="4D4D4D"/>
              </a:buClr>
              <a:buFont typeface="Arial" charset="0"/>
              <a:buChar char="•"/>
              <a:defRPr/>
            </a:pPr>
            <a:r>
              <a:rPr lang="en-US" dirty="0" smtClean="0">
                <a:solidFill>
                  <a:srgbClr val="4D4D4D"/>
                </a:solidFill>
                <a:latin typeface="Calibri" charset="0"/>
              </a:rPr>
              <a:t>Search patterns (Google</a:t>
            </a:r>
            <a:r>
              <a:rPr lang="en-US" dirty="0">
                <a:solidFill>
                  <a:srgbClr val="4D4D4D"/>
                </a:solidFill>
                <a:latin typeface="Calibri" charset="0"/>
              </a:rPr>
              <a:t>)</a:t>
            </a:r>
            <a:endParaRPr lang="en-US" dirty="0" smtClean="0">
              <a:solidFill>
                <a:srgbClr val="4D4D4D"/>
              </a:solidFill>
              <a:latin typeface="Calibri" charset="0"/>
            </a:endParaRPr>
          </a:p>
          <a:p>
            <a:pPr lvl="1">
              <a:spcBef>
                <a:spcPts val="600"/>
              </a:spcBef>
              <a:buClr>
                <a:srgbClr val="4D4D4D"/>
              </a:buClr>
              <a:buFont typeface="Arial" charset="0"/>
              <a:buChar char="•"/>
              <a:defRPr/>
            </a:pPr>
            <a:r>
              <a:rPr lang="en-US" dirty="0" smtClean="0">
                <a:solidFill>
                  <a:srgbClr val="4D4D4D"/>
                </a:solidFill>
                <a:latin typeface="Calibri" charset="0"/>
              </a:rPr>
              <a:t>Information demand (Wikipedia)</a:t>
            </a:r>
          </a:p>
          <a:p>
            <a:pPr>
              <a:spcBef>
                <a:spcPts val="600"/>
              </a:spcBef>
              <a:buClrTx/>
              <a:buFontTx/>
              <a:buNone/>
              <a:defRPr/>
            </a:pPr>
            <a:endParaRPr lang="en-US" dirty="0" smtClean="0">
              <a:solidFill>
                <a:srgbClr val="4D4D4D"/>
              </a:solidFill>
              <a:latin typeface="Calibri" charset="0"/>
            </a:endParaRPr>
          </a:p>
        </p:txBody>
      </p:sp>
      <p:sp>
        <p:nvSpPr>
          <p:cNvPr id="25602" name="Text Box 2"/>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Trending Topics Discovery</a:t>
            </a:r>
          </a:p>
        </p:txBody>
      </p:sp>
      <p:grpSp>
        <p:nvGrpSpPr>
          <p:cNvPr id="38915" name="Group 3"/>
          <p:cNvGrpSpPr>
            <a:grpSpLocks/>
          </p:cNvGrpSpPr>
          <p:nvPr/>
        </p:nvGrpSpPr>
        <p:grpSpPr bwMode="auto">
          <a:xfrm>
            <a:off x="5245100" y="1447800"/>
            <a:ext cx="3413125" cy="2055813"/>
            <a:chOff x="3304" y="912"/>
            <a:chExt cx="2150" cy="1295"/>
          </a:xfrm>
        </p:grpSpPr>
        <p:pic>
          <p:nvPicPr>
            <p:cNvPr id="2560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7" y="1267"/>
              <a:ext cx="276" cy="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41" y="1543"/>
              <a:ext cx="276" cy="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67" y="1733"/>
              <a:ext cx="276" cy="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7" name="Text Box 7"/>
            <p:cNvSpPr txBox="1">
              <a:spLocks noChangeArrowheads="1"/>
            </p:cNvSpPr>
            <p:nvPr/>
          </p:nvSpPr>
          <p:spPr bwMode="auto">
            <a:xfrm>
              <a:off x="4845" y="1104"/>
              <a:ext cx="46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Trends</a:t>
              </a:r>
            </a:p>
          </p:txBody>
        </p:sp>
        <p:sp>
          <p:nvSpPr>
            <p:cNvPr id="25608" name="Text Box 8"/>
            <p:cNvSpPr txBox="1">
              <a:spLocks noChangeArrowheads="1"/>
            </p:cNvSpPr>
            <p:nvPr/>
          </p:nvSpPr>
          <p:spPr bwMode="auto">
            <a:xfrm>
              <a:off x="4263" y="912"/>
              <a:ext cx="961"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Search Germany</a:t>
              </a:r>
            </a:p>
          </p:txBody>
        </p:sp>
        <p:sp>
          <p:nvSpPr>
            <p:cNvPr id="25609" name="Text Box 9"/>
            <p:cNvSpPr txBox="1">
              <a:spLocks noChangeArrowheads="1"/>
            </p:cNvSpPr>
            <p:nvPr/>
          </p:nvSpPr>
          <p:spPr bwMode="auto">
            <a:xfrm>
              <a:off x="4691" y="1294"/>
              <a:ext cx="731"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Search USA</a:t>
              </a:r>
            </a:p>
          </p:txBody>
        </p:sp>
        <p:sp>
          <p:nvSpPr>
            <p:cNvPr id="25610" name="Text Box 10"/>
            <p:cNvSpPr txBox="1">
              <a:spLocks noChangeArrowheads="1"/>
            </p:cNvSpPr>
            <p:nvPr/>
          </p:nvSpPr>
          <p:spPr bwMode="auto">
            <a:xfrm>
              <a:off x="3994" y="1057"/>
              <a:ext cx="88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News Germany</a:t>
              </a:r>
            </a:p>
          </p:txBody>
        </p:sp>
        <p:sp>
          <p:nvSpPr>
            <p:cNvPr id="25611" name="Text Box 11"/>
            <p:cNvSpPr txBox="1">
              <a:spLocks noChangeArrowheads="1"/>
            </p:cNvSpPr>
            <p:nvPr/>
          </p:nvSpPr>
          <p:spPr bwMode="auto">
            <a:xfrm>
              <a:off x="3693" y="1246"/>
              <a:ext cx="65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News USA</a:t>
              </a:r>
            </a:p>
          </p:txBody>
        </p:sp>
        <p:sp>
          <p:nvSpPr>
            <p:cNvPr id="25612" name="Text Box 12"/>
            <p:cNvSpPr txBox="1">
              <a:spLocks noChangeArrowheads="1"/>
            </p:cNvSpPr>
            <p:nvPr/>
          </p:nvSpPr>
          <p:spPr bwMode="auto">
            <a:xfrm>
              <a:off x="4229" y="2015"/>
              <a:ext cx="100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English Wikipedia</a:t>
              </a:r>
            </a:p>
          </p:txBody>
        </p:sp>
        <p:sp>
          <p:nvSpPr>
            <p:cNvPr id="25613" name="Text Box 13"/>
            <p:cNvSpPr txBox="1">
              <a:spLocks noChangeArrowheads="1"/>
            </p:cNvSpPr>
            <p:nvPr/>
          </p:nvSpPr>
          <p:spPr bwMode="auto">
            <a:xfrm>
              <a:off x="4416" y="1536"/>
              <a:ext cx="103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German Wikipedia</a:t>
              </a:r>
            </a:p>
          </p:txBody>
        </p:sp>
        <p:sp>
          <p:nvSpPr>
            <p:cNvPr id="25614" name="Text Box 14"/>
            <p:cNvSpPr txBox="1">
              <a:spLocks noChangeArrowheads="1"/>
            </p:cNvSpPr>
            <p:nvPr/>
          </p:nvSpPr>
          <p:spPr bwMode="auto">
            <a:xfrm>
              <a:off x="3515" y="1824"/>
              <a:ext cx="95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Trends Germany</a:t>
              </a:r>
            </a:p>
          </p:txBody>
        </p:sp>
        <p:sp>
          <p:nvSpPr>
            <p:cNvPr id="25615" name="Text Box 15"/>
            <p:cNvSpPr txBox="1">
              <a:spLocks noChangeArrowheads="1"/>
            </p:cNvSpPr>
            <p:nvPr/>
          </p:nvSpPr>
          <p:spPr bwMode="auto">
            <a:xfrm>
              <a:off x="3304" y="1440"/>
              <a:ext cx="72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Trends USA</a:t>
              </a:r>
            </a:p>
          </p:txBody>
        </p:sp>
        <p:sp>
          <p:nvSpPr>
            <p:cNvPr id="25616" name="Text Box 16"/>
            <p:cNvSpPr txBox="1">
              <a:spLocks noChangeArrowheads="1"/>
            </p:cNvSpPr>
            <p:nvPr/>
          </p:nvSpPr>
          <p:spPr bwMode="auto">
            <a:xfrm>
              <a:off x="3315" y="1633"/>
              <a:ext cx="74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Daily Trends</a:t>
              </a:r>
            </a:p>
          </p:txBody>
        </p:sp>
      </p:grpSp>
      <p:grpSp>
        <p:nvGrpSpPr>
          <p:cNvPr id="38916" name="Group 17"/>
          <p:cNvGrpSpPr>
            <a:grpSpLocks/>
          </p:cNvGrpSpPr>
          <p:nvPr/>
        </p:nvGrpSpPr>
        <p:grpSpPr bwMode="auto">
          <a:xfrm>
            <a:off x="5133975" y="7069138"/>
            <a:ext cx="3952875" cy="2178050"/>
            <a:chOff x="3234" y="4453"/>
            <a:chExt cx="2490" cy="1372"/>
          </a:xfrm>
        </p:grpSpPr>
        <p:pic>
          <p:nvPicPr>
            <p:cNvPr id="25618"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5" y="4740"/>
              <a:ext cx="2489" cy="10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19" name="Text Box 19"/>
            <p:cNvSpPr txBox="1">
              <a:spLocks noChangeArrowheads="1"/>
            </p:cNvSpPr>
            <p:nvPr/>
          </p:nvSpPr>
          <p:spPr bwMode="auto">
            <a:xfrm>
              <a:off x="3234" y="4453"/>
              <a:ext cx="680"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2200" smtClean="0">
                  <a:solidFill>
                    <a:srgbClr val="5F5F5F"/>
                  </a:solidFill>
                </a:rPr>
                <a:t>Google</a:t>
              </a:r>
            </a:p>
          </p:txBody>
        </p:sp>
        <p:sp>
          <p:nvSpPr>
            <p:cNvPr id="25620" name="Rectangle 20"/>
            <p:cNvSpPr>
              <a:spLocks noChangeArrowheads="1"/>
            </p:cNvSpPr>
            <p:nvPr/>
          </p:nvSpPr>
          <p:spPr bwMode="auto">
            <a:xfrm>
              <a:off x="3281" y="5095"/>
              <a:ext cx="810" cy="203"/>
            </a:xfrm>
            <a:prstGeom prst="rect">
              <a:avLst/>
            </a:prstGeom>
            <a:noFill/>
            <a:ln w="255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21" name="Rectangle 21"/>
            <p:cNvSpPr>
              <a:spLocks noChangeArrowheads="1"/>
            </p:cNvSpPr>
            <p:nvPr/>
          </p:nvSpPr>
          <p:spPr bwMode="auto">
            <a:xfrm>
              <a:off x="4671" y="5714"/>
              <a:ext cx="667" cy="104"/>
            </a:xfrm>
            <a:prstGeom prst="rect">
              <a:avLst/>
            </a:prstGeom>
            <a:noFill/>
            <a:ln w="255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5622" name="Text Box 22"/>
          <p:cNvSpPr txBox="1">
            <a:spLocks noChangeArrowheads="1"/>
          </p:cNvSpPr>
          <p:nvPr/>
        </p:nvSpPr>
        <p:spPr bwMode="auto">
          <a:xfrm>
            <a:off x="254000" y="5892800"/>
            <a:ext cx="8709025"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1800" smtClean="0">
                <a:solidFill>
                  <a:srgbClr val="4D4D4D"/>
                </a:solidFill>
                <a:latin typeface="Calibri" charset="0"/>
              </a:rPr>
              <a:t>[Damian Borth, Adrian Ulges, Thomas Breuel. Dynamic Vocabularies for Web-based Concept Detection by Trend Discovery. ACM Multimedia, 2012]</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457200" y="1295400"/>
            <a:ext cx="82296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1788" indent="-331788">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1pPr>
            <a:lvl2pPr marL="788988" indent="-331788">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2pPr>
            <a:lvl3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3pPr>
            <a:lvl4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4pPr>
            <a:lvl5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9pPr>
          </a:lstStyle>
          <a:p>
            <a:pPr>
              <a:spcBef>
                <a:spcPts val="600"/>
              </a:spcBef>
              <a:buClr>
                <a:srgbClr val="4D4D4D"/>
              </a:buClr>
              <a:buFont typeface="Arial" charset="0"/>
              <a:buChar char="•"/>
              <a:defRPr/>
            </a:pPr>
            <a:r>
              <a:rPr lang="en-US" dirty="0" smtClean="0">
                <a:solidFill>
                  <a:srgbClr val="4D4D4D"/>
                </a:solidFill>
                <a:latin typeface="Calibri" charset="0"/>
              </a:rPr>
              <a:t>Daily crawling of 10 sources</a:t>
            </a:r>
          </a:p>
          <a:p>
            <a:pPr>
              <a:spcBef>
                <a:spcPts val="600"/>
              </a:spcBef>
              <a:buClr>
                <a:srgbClr val="4D4D4D"/>
              </a:buClr>
              <a:buFont typeface="Arial" charset="0"/>
              <a:buChar char="•"/>
              <a:defRPr/>
            </a:pPr>
            <a:r>
              <a:rPr lang="en-US" dirty="0" smtClean="0">
                <a:solidFill>
                  <a:srgbClr val="4D4D4D"/>
                </a:solidFill>
                <a:latin typeface="Calibri" charset="0"/>
              </a:rPr>
              <a:t>Capturing</a:t>
            </a:r>
          </a:p>
          <a:p>
            <a:pPr lvl="1">
              <a:spcBef>
                <a:spcPts val="600"/>
              </a:spcBef>
              <a:buClr>
                <a:srgbClr val="4D4D4D"/>
              </a:buClr>
              <a:buFont typeface="Arial" charset="0"/>
              <a:buChar char="•"/>
              <a:defRPr/>
            </a:pPr>
            <a:r>
              <a:rPr lang="en-US" dirty="0">
                <a:solidFill>
                  <a:srgbClr val="4D4D4D"/>
                </a:solidFill>
                <a:latin typeface="Calibri" charset="0"/>
              </a:rPr>
              <a:t>Communication needs (Twitter)</a:t>
            </a:r>
          </a:p>
          <a:p>
            <a:pPr lvl="1">
              <a:spcBef>
                <a:spcPts val="600"/>
              </a:spcBef>
              <a:buClr>
                <a:srgbClr val="4D4D4D"/>
              </a:buClr>
              <a:buFont typeface="Arial" charset="0"/>
              <a:buChar char="•"/>
              <a:defRPr/>
            </a:pPr>
            <a:r>
              <a:rPr lang="en-US" dirty="0">
                <a:solidFill>
                  <a:srgbClr val="4D4D4D"/>
                </a:solidFill>
                <a:latin typeface="Calibri" charset="0"/>
              </a:rPr>
              <a:t>Search </a:t>
            </a:r>
            <a:r>
              <a:rPr lang="en-US" dirty="0" smtClean="0">
                <a:solidFill>
                  <a:srgbClr val="4D4D4D"/>
                </a:solidFill>
                <a:latin typeface="Calibri" charset="0"/>
              </a:rPr>
              <a:t>patterns </a:t>
            </a:r>
            <a:r>
              <a:rPr lang="en-US" dirty="0">
                <a:solidFill>
                  <a:srgbClr val="4D4D4D"/>
                </a:solidFill>
                <a:latin typeface="Calibri" charset="0"/>
              </a:rPr>
              <a:t>(Google)</a:t>
            </a:r>
          </a:p>
          <a:p>
            <a:pPr lvl="1">
              <a:spcBef>
                <a:spcPts val="600"/>
              </a:spcBef>
              <a:buClr>
                <a:srgbClr val="4D4D4D"/>
              </a:buClr>
              <a:buFont typeface="Arial" charset="0"/>
              <a:buChar char="•"/>
              <a:defRPr/>
            </a:pPr>
            <a:r>
              <a:rPr lang="en-US" dirty="0">
                <a:solidFill>
                  <a:srgbClr val="4D4D4D"/>
                </a:solidFill>
                <a:latin typeface="Calibri" charset="0"/>
              </a:rPr>
              <a:t>Information demand (Wikipedia)</a:t>
            </a:r>
          </a:p>
          <a:p>
            <a:pPr>
              <a:spcBef>
                <a:spcPts val="600"/>
              </a:spcBef>
              <a:buClrTx/>
              <a:buFontTx/>
              <a:buNone/>
              <a:defRPr/>
            </a:pPr>
            <a:endParaRPr lang="en-US" dirty="0" smtClean="0">
              <a:solidFill>
                <a:srgbClr val="4D4D4D"/>
              </a:solidFill>
              <a:latin typeface="Calibri" charset="0"/>
            </a:endParaRPr>
          </a:p>
        </p:txBody>
      </p:sp>
      <p:sp>
        <p:nvSpPr>
          <p:cNvPr id="26626" name="Text Box 2"/>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Trending Topics Discovery</a:t>
            </a:r>
          </a:p>
        </p:txBody>
      </p:sp>
      <p:grpSp>
        <p:nvGrpSpPr>
          <p:cNvPr id="40963" name="Group 3"/>
          <p:cNvGrpSpPr>
            <a:grpSpLocks/>
          </p:cNvGrpSpPr>
          <p:nvPr/>
        </p:nvGrpSpPr>
        <p:grpSpPr bwMode="auto">
          <a:xfrm>
            <a:off x="5245100" y="1447800"/>
            <a:ext cx="3413125" cy="2055813"/>
            <a:chOff x="3304" y="912"/>
            <a:chExt cx="2150" cy="1295"/>
          </a:xfrm>
        </p:grpSpPr>
        <p:pic>
          <p:nvPicPr>
            <p:cNvPr id="266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7" y="1267"/>
              <a:ext cx="276" cy="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41" y="1543"/>
              <a:ext cx="276" cy="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67" y="1733"/>
              <a:ext cx="276" cy="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1" name="Text Box 7"/>
            <p:cNvSpPr txBox="1">
              <a:spLocks noChangeArrowheads="1"/>
            </p:cNvSpPr>
            <p:nvPr/>
          </p:nvSpPr>
          <p:spPr bwMode="auto">
            <a:xfrm>
              <a:off x="4845" y="1104"/>
              <a:ext cx="46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Trends</a:t>
              </a:r>
            </a:p>
          </p:txBody>
        </p:sp>
        <p:sp>
          <p:nvSpPr>
            <p:cNvPr id="26632" name="Text Box 8"/>
            <p:cNvSpPr txBox="1">
              <a:spLocks noChangeArrowheads="1"/>
            </p:cNvSpPr>
            <p:nvPr/>
          </p:nvSpPr>
          <p:spPr bwMode="auto">
            <a:xfrm>
              <a:off x="4263" y="912"/>
              <a:ext cx="961"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Search Germany</a:t>
              </a:r>
            </a:p>
          </p:txBody>
        </p:sp>
        <p:sp>
          <p:nvSpPr>
            <p:cNvPr id="26633" name="Text Box 9"/>
            <p:cNvSpPr txBox="1">
              <a:spLocks noChangeArrowheads="1"/>
            </p:cNvSpPr>
            <p:nvPr/>
          </p:nvSpPr>
          <p:spPr bwMode="auto">
            <a:xfrm>
              <a:off x="4691" y="1294"/>
              <a:ext cx="731"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Search USA</a:t>
              </a:r>
            </a:p>
          </p:txBody>
        </p:sp>
        <p:sp>
          <p:nvSpPr>
            <p:cNvPr id="26634" name="Text Box 10"/>
            <p:cNvSpPr txBox="1">
              <a:spLocks noChangeArrowheads="1"/>
            </p:cNvSpPr>
            <p:nvPr/>
          </p:nvSpPr>
          <p:spPr bwMode="auto">
            <a:xfrm>
              <a:off x="3994" y="1057"/>
              <a:ext cx="88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News Germany</a:t>
              </a:r>
            </a:p>
          </p:txBody>
        </p:sp>
        <p:sp>
          <p:nvSpPr>
            <p:cNvPr id="26635" name="Text Box 11"/>
            <p:cNvSpPr txBox="1">
              <a:spLocks noChangeArrowheads="1"/>
            </p:cNvSpPr>
            <p:nvPr/>
          </p:nvSpPr>
          <p:spPr bwMode="auto">
            <a:xfrm>
              <a:off x="3693" y="1246"/>
              <a:ext cx="65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News USA</a:t>
              </a:r>
            </a:p>
          </p:txBody>
        </p:sp>
        <p:sp>
          <p:nvSpPr>
            <p:cNvPr id="26636" name="Text Box 12"/>
            <p:cNvSpPr txBox="1">
              <a:spLocks noChangeArrowheads="1"/>
            </p:cNvSpPr>
            <p:nvPr/>
          </p:nvSpPr>
          <p:spPr bwMode="auto">
            <a:xfrm>
              <a:off x="4229" y="2015"/>
              <a:ext cx="100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English Wikipedia</a:t>
              </a:r>
            </a:p>
          </p:txBody>
        </p:sp>
        <p:sp>
          <p:nvSpPr>
            <p:cNvPr id="26637" name="Text Box 13"/>
            <p:cNvSpPr txBox="1">
              <a:spLocks noChangeArrowheads="1"/>
            </p:cNvSpPr>
            <p:nvPr/>
          </p:nvSpPr>
          <p:spPr bwMode="auto">
            <a:xfrm>
              <a:off x="4416" y="1536"/>
              <a:ext cx="103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German Wikipedia</a:t>
              </a:r>
            </a:p>
          </p:txBody>
        </p:sp>
        <p:sp>
          <p:nvSpPr>
            <p:cNvPr id="26638" name="Text Box 14"/>
            <p:cNvSpPr txBox="1">
              <a:spLocks noChangeArrowheads="1"/>
            </p:cNvSpPr>
            <p:nvPr/>
          </p:nvSpPr>
          <p:spPr bwMode="auto">
            <a:xfrm>
              <a:off x="3515" y="1824"/>
              <a:ext cx="95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Trends Germany</a:t>
              </a:r>
            </a:p>
          </p:txBody>
        </p:sp>
        <p:sp>
          <p:nvSpPr>
            <p:cNvPr id="26639" name="Text Box 15"/>
            <p:cNvSpPr txBox="1">
              <a:spLocks noChangeArrowheads="1"/>
            </p:cNvSpPr>
            <p:nvPr/>
          </p:nvSpPr>
          <p:spPr bwMode="auto">
            <a:xfrm>
              <a:off x="3304" y="1440"/>
              <a:ext cx="72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Trends USA</a:t>
              </a:r>
            </a:p>
          </p:txBody>
        </p:sp>
        <p:sp>
          <p:nvSpPr>
            <p:cNvPr id="26640" name="Text Box 16"/>
            <p:cNvSpPr txBox="1">
              <a:spLocks noChangeArrowheads="1"/>
            </p:cNvSpPr>
            <p:nvPr/>
          </p:nvSpPr>
          <p:spPr bwMode="auto">
            <a:xfrm>
              <a:off x="3315" y="1633"/>
              <a:ext cx="74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400" smtClean="0">
                  <a:solidFill>
                    <a:srgbClr val="969696"/>
                  </a:solidFill>
                </a:rPr>
                <a:t>Daily Trends</a:t>
              </a:r>
            </a:p>
          </p:txBody>
        </p:sp>
      </p:grpSp>
      <p:sp>
        <p:nvSpPr>
          <p:cNvPr id="26641" name="Text Box 17"/>
          <p:cNvSpPr txBox="1">
            <a:spLocks noChangeArrowheads="1"/>
          </p:cNvSpPr>
          <p:nvPr/>
        </p:nvSpPr>
        <p:spPr bwMode="auto">
          <a:xfrm>
            <a:off x="457200" y="3600450"/>
            <a:ext cx="82296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9725" indent="-331788">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Arial" charset="0"/>
                <a:ea typeface="ＭＳ Ｐゴシック" charset="0"/>
                <a:cs typeface="ＭＳ Ｐゴシック" charset="0"/>
              </a:defRPr>
            </a:lvl1pPr>
            <a:lvl2pPr marL="733425" indent="-2762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Arial" charset="0"/>
                <a:ea typeface="ＭＳ Ｐゴシック" charset="0"/>
                <a:cs typeface="ＭＳ Ｐゴシック"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Arial" charset="0"/>
                <a:ea typeface="ＭＳ Ｐゴシック" charset="0"/>
                <a:cs typeface="ＭＳ Ｐゴシック"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Arial" charset="0"/>
                <a:ea typeface="ＭＳ Ｐゴシック" charset="0"/>
                <a:cs typeface="ＭＳ Ｐゴシック"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Arial" charset="0"/>
                <a:ea typeface="ＭＳ Ｐゴシック" charset="0"/>
                <a:cs typeface="ＭＳ Ｐゴシック" charset="0"/>
              </a:defRPr>
            </a:lvl9pPr>
          </a:lstStyle>
          <a:p>
            <a:pPr>
              <a:spcBef>
                <a:spcPts val="600"/>
              </a:spcBef>
              <a:buClrTx/>
              <a:buFontTx/>
              <a:buNone/>
              <a:defRPr/>
            </a:pPr>
            <a:r>
              <a:rPr lang="en-US" b="1" dirty="0" smtClean="0">
                <a:solidFill>
                  <a:srgbClr val="4D4D4D"/>
                </a:solidFill>
                <a:latin typeface="Calibri" charset="0"/>
              </a:rPr>
              <a:t>Dataset</a:t>
            </a:r>
          </a:p>
          <a:p>
            <a:pPr>
              <a:spcBef>
                <a:spcPts val="600"/>
              </a:spcBef>
              <a:buClr>
                <a:srgbClr val="4D4D4D"/>
              </a:buClr>
              <a:buFont typeface="Arial" charset="0"/>
              <a:buChar char="•"/>
              <a:defRPr/>
            </a:pPr>
            <a:r>
              <a:rPr lang="en-US" dirty="0" smtClean="0">
                <a:solidFill>
                  <a:srgbClr val="4D4D4D"/>
                </a:solidFill>
                <a:latin typeface="Calibri" charset="0"/>
              </a:rPr>
              <a:t>Observation period</a:t>
            </a:r>
          </a:p>
          <a:p>
            <a:pPr lvl="1">
              <a:spcBef>
                <a:spcPts val="600"/>
              </a:spcBef>
              <a:buFont typeface="Times New Roman" charset="0"/>
              <a:buChar char="–"/>
              <a:defRPr/>
            </a:pPr>
            <a:r>
              <a:rPr lang="en-US" dirty="0" smtClean="0">
                <a:solidFill>
                  <a:srgbClr val="4D4D4D"/>
                </a:solidFill>
                <a:latin typeface="Calibri" charset="0"/>
              </a:rPr>
              <a:t>Sept. 2011 – Sept. 2012</a:t>
            </a:r>
          </a:p>
          <a:p>
            <a:pPr>
              <a:spcBef>
                <a:spcPts val="600"/>
              </a:spcBef>
              <a:buClr>
                <a:srgbClr val="4D4D4D"/>
              </a:buClr>
              <a:buFont typeface="Arial" charset="0"/>
              <a:buChar char="•"/>
              <a:defRPr/>
            </a:pPr>
            <a:r>
              <a:rPr lang="en-US" dirty="0" smtClean="0">
                <a:solidFill>
                  <a:srgbClr val="4D4D4D"/>
                </a:solidFill>
                <a:latin typeface="Calibri" charset="0"/>
              </a:rPr>
              <a:t>40,000 items analyzed</a:t>
            </a:r>
          </a:p>
          <a:p>
            <a:pPr>
              <a:spcBef>
                <a:spcPts val="600"/>
              </a:spcBef>
              <a:buClr>
                <a:srgbClr val="4D4D4D"/>
              </a:buClr>
              <a:buFont typeface="Arial" charset="0"/>
              <a:buChar char="•"/>
              <a:defRPr/>
            </a:pPr>
            <a:r>
              <a:rPr lang="en-US" dirty="0" smtClean="0">
                <a:solidFill>
                  <a:srgbClr val="4D4D4D"/>
                </a:solidFill>
                <a:latin typeface="Calibri" charset="0"/>
              </a:rPr>
              <a:t>~ 3,000 trending topics discovered</a:t>
            </a:r>
          </a:p>
        </p:txBody>
      </p:sp>
      <p:grpSp>
        <p:nvGrpSpPr>
          <p:cNvPr id="40965" name="Group 18"/>
          <p:cNvGrpSpPr>
            <a:grpSpLocks/>
          </p:cNvGrpSpPr>
          <p:nvPr/>
        </p:nvGrpSpPr>
        <p:grpSpPr bwMode="auto">
          <a:xfrm>
            <a:off x="5133975" y="7069138"/>
            <a:ext cx="3952875" cy="2178050"/>
            <a:chOff x="3234" y="4453"/>
            <a:chExt cx="2490" cy="1372"/>
          </a:xfrm>
        </p:grpSpPr>
        <p:pic>
          <p:nvPicPr>
            <p:cNvPr id="26643"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5" y="4740"/>
              <a:ext cx="2489" cy="10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44" name="Text Box 20"/>
            <p:cNvSpPr txBox="1">
              <a:spLocks noChangeArrowheads="1"/>
            </p:cNvSpPr>
            <p:nvPr/>
          </p:nvSpPr>
          <p:spPr bwMode="auto">
            <a:xfrm>
              <a:off x="3234" y="4453"/>
              <a:ext cx="680"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2200" smtClean="0">
                  <a:solidFill>
                    <a:srgbClr val="5F5F5F"/>
                  </a:solidFill>
                </a:rPr>
                <a:t>Google</a:t>
              </a:r>
            </a:p>
          </p:txBody>
        </p:sp>
        <p:sp>
          <p:nvSpPr>
            <p:cNvPr id="26645" name="Rectangle 21"/>
            <p:cNvSpPr>
              <a:spLocks noChangeArrowheads="1"/>
            </p:cNvSpPr>
            <p:nvPr/>
          </p:nvSpPr>
          <p:spPr bwMode="auto">
            <a:xfrm>
              <a:off x="3281" y="5095"/>
              <a:ext cx="810" cy="203"/>
            </a:xfrm>
            <a:prstGeom prst="rect">
              <a:avLst/>
            </a:prstGeom>
            <a:noFill/>
            <a:ln w="255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646" name="Rectangle 22"/>
            <p:cNvSpPr>
              <a:spLocks noChangeArrowheads="1"/>
            </p:cNvSpPr>
            <p:nvPr/>
          </p:nvSpPr>
          <p:spPr bwMode="auto">
            <a:xfrm>
              <a:off x="4671" y="5714"/>
              <a:ext cx="667" cy="104"/>
            </a:xfrm>
            <a:prstGeom prst="rect">
              <a:avLst/>
            </a:prstGeom>
            <a:noFill/>
            <a:ln w="255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6647" name="Text Box 23"/>
          <p:cNvSpPr txBox="1">
            <a:spLocks noChangeArrowheads="1"/>
          </p:cNvSpPr>
          <p:nvPr/>
        </p:nvSpPr>
        <p:spPr bwMode="auto">
          <a:xfrm>
            <a:off x="254000" y="5892800"/>
            <a:ext cx="8709025"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1800" smtClean="0">
                <a:solidFill>
                  <a:srgbClr val="4D4D4D"/>
                </a:solidFill>
                <a:latin typeface="Calibri" charset="0"/>
              </a:rPr>
              <a:t>[Damian Borth, Adrian Ulges, Thomas Breuel. Dynamic Vocabularies for Web-based Concept Detection by Trend Discovery. ACM Multimedia, 2012]</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trending_topic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914400"/>
            <a:ext cx="8077200"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Trending Topics Discovery</a:t>
            </a:r>
          </a:p>
        </p:txBody>
      </p:sp>
      <p:sp>
        <p:nvSpPr>
          <p:cNvPr id="27652" name="AutoShape 4"/>
          <p:cNvSpPr>
            <a:spLocks noChangeArrowheads="1"/>
          </p:cNvSpPr>
          <p:nvPr/>
        </p:nvSpPr>
        <p:spPr bwMode="auto">
          <a:xfrm>
            <a:off x="431800" y="1412875"/>
            <a:ext cx="5003800" cy="4999038"/>
          </a:xfrm>
          <a:prstGeom prst="roundRect">
            <a:avLst>
              <a:gd name="adj" fmla="val 28"/>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1" name="AutoShape 3"/>
          <p:cNvSpPr>
            <a:spLocks noChangeArrowheads="1"/>
          </p:cNvSpPr>
          <p:nvPr/>
        </p:nvSpPr>
        <p:spPr bwMode="auto">
          <a:xfrm>
            <a:off x="5580063" y="4652963"/>
            <a:ext cx="2879725" cy="576262"/>
          </a:xfrm>
          <a:prstGeom prst="roundRect">
            <a:avLst>
              <a:gd name="adj" fmla="val 338"/>
            </a:avLst>
          </a:prstGeom>
          <a:noFill/>
          <a:ln w="54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Trending Topics Discovery</a:t>
            </a:r>
          </a:p>
        </p:txBody>
      </p:sp>
      <p:pic>
        <p:nvPicPr>
          <p:cNvPr id="45058" name="Picture 4" descr="trending_topic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914400"/>
            <a:ext cx="8077200"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dirty="0" smtClean="0">
                <a:solidFill>
                  <a:srgbClr val="FFFFFF"/>
                </a:solidFill>
                <a:latin typeface="Calibri" charset="0"/>
              </a:rPr>
              <a:t>Goals</a:t>
            </a:r>
          </a:p>
        </p:txBody>
      </p:sp>
      <p:sp>
        <p:nvSpPr>
          <p:cNvPr id="22530"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sp>
        <p:nvSpPr>
          <p:cNvPr id="22531" name="Text Box 3"/>
          <p:cNvSpPr txBox="1">
            <a:spLocks noChangeArrowheads="1"/>
          </p:cNvSpPr>
          <p:nvPr/>
        </p:nvSpPr>
        <p:spPr bwMode="auto">
          <a:xfrm>
            <a:off x="446088" y="1357313"/>
            <a:ext cx="8229600"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marL="514350" indent="-514350">
              <a:spcBef>
                <a:spcPts val="700"/>
              </a:spcBef>
              <a:buClr>
                <a:srgbClr val="808080"/>
              </a:buClr>
              <a:buFont typeface="Times New Roman" charset="0"/>
              <a:buAutoNum type="arabicPeriod"/>
              <a:defRPr/>
            </a:pPr>
            <a:r>
              <a:rPr lang="en-US" sz="2800" dirty="0" smtClean="0">
                <a:solidFill>
                  <a:srgbClr val="4D4D4D"/>
                </a:solidFill>
                <a:latin typeface="Calibri" charset="0"/>
              </a:rPr>
              <a:t>Multi-channel analysis of trending topics</a:t>
            </a:r>
          </a:p>
          <a:p>
            <a:pPr marL="514350" indent="-514350">
              <a:spcBef>
                <a:spcPts val="700"/>
              </a:spcBef>
              <a:buClr>
                <a:srgbClr val="808080"/>
              </a:buClr>
              <a:buFont typeface="Times New Roman" charset="0"/>
              <a:buAutoNum type="arabicPeriod"/>
              <a:defRPr/>
            </a:pPr>
            <a:endParaRPr lang="en-US" sz="2800" dirty="0" smtClean="0">
              <a:solidFill>
                <a:srgbClr val="4D4D4D"/>
              </a:solidFill>
              <a:latin typeface="Calibri" charset="0"/>
            </a:endParaRPr>
          </a:p>
          <a:p>
            <a:pPr marL="514350" indent="-514350">
              <a:spcBef>
                <a:spcPts val="700"/>
              </a:spcBef>
              <a:buClr>
                <a:srgbClr val="808080"/>
              </a:buClr>
              <a:buFont typeface="Times New Roman" charset="0"/>
              <a:buAutoNum type="arabicPeriod"/>
              <a:defRPr/>
            </a:pPr>
            <a:endParaRPr lang="en-US" sz="2800" dirty="0">
              <a:solidFill>
                <a:srgbClr val="4D4D4D"/>
              </a:solidFill>
              <a:latin typeface="Calibri" charset="0"/>
            </a:endParaRPr>
          </a:p>
          <a:p>
            <a:pPr marL="514350" indent="-514350">
              <a:spcBef>
                <a:spcPts val="700"/>
              </a:spcBef>
              <a:buClr>
                <a:srgbClr val="808080"/>
              </a:buClr>
              <a:buFont typeface="Times New Roman" charset="0"/>
              <a:buAutoNum type="arabicPeriod"/>
              <a:defRPr/>
            </a:pPr>
            <a:endParaRPr lang="en-US" sz="2800" dirty="0" smtClean="0">
              <a:solidFill>
                <a:srgbClr val="4D4D4D"/>
              </a:solidFill>
              <a:latin typeface="Calibri" charset="0"/>
            </a:endParaRPr>
          </a:p>
          <a:p>
            <a:pPr marL="514350" indent="-514350">
              <a:spcBef>
                <a:spcPts val="700"/>
              </a:spcBef>
              <a:buClr>
                <a:srgbClr val="808080"/>
              </a:buClr>
              <a:buFont typeface="Times New Roman" charset="0"/>
              <a:buAutoNum type="arabicPeriod"/>
              <a:defRPr/>
            </a:pPr>
            <a:endParaRPr lang="en-US" sz="2800" dirty="0" smtClean="0">
              <a:solidFill>
                <a:srgbClr val="4D4D4D"/>
              </a:solidFill>
              <a:latin typeface="Calibri" charset="0"/>
            </a:endParaRPr>
          </a:p>
          <a:p>
            <a:pPr marL="514350" indent="-514350">
              <a:spcBef>
                <a:spcPts val="700"/>
              </a:spcBef>
              <a:buClr>
                <a:srgbClr val="808080"/>
              </a:buClr>
              <a:buFont typeface="Times New Roman" charset="0"/>
              <a:buAutoNum type="arabicPeriod"/>
              <a:defRPr/>
            </a:pPr>
            <a:r>
              <a:rPr lang="en-US" sz="2800" dirty="0" smtClean="0">
                <a:solidFill>
                  <a:srgbClr val="4D4D4D"/>
                </a:solidFill>
                <a:latin typeface="Calibri" charset="0"/>
              </a:rPr>
              <a:t>Fully automatic forecasting of trending topics</a:t>
            </a:r>
          </a:p>
        </p:txBody>
      </p:sp>
      <p:grpSp>
        <p:nvGrpSpPr>
          <p:cNvPr id="47108" name="Group 4"/>
          <p:cNvGrpSpPr>
            <a:grpSpLocks/>
          </p:cNvGrpSpPr>
          <p:nvPr/>
        </p:nvGrpSpPr>
        <p:grpSpPr bwMode="auto">
          <a:xfrm>
            <a:off x="3573463" y="2133600"/>
            <a:ext cx="1862137" cy="1312863"/>
            <a:chOff x="4336" y="1145"/>
            <a:chExt cx="1173" cy="827"/>
          </a:xfrm>
        </p:grpSpPr>
        <p:pic>
          <p:nvPicPr>
            <p:cNvPr id="2253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6" y="1145"/>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4"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61" y="1145"/>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5"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36" y="1548"/>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6" name="Picture 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61" y="1548"/>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22537" name="Picture 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94088" y="4652963"/>
            <a:ext cx="2155825" cy="104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0" y="808038"/>
            <a:ext cx="9144000" cy="5684837"/>
          </a:xfrm>
          <a:prstGeom prst="rect">
            <a:avLst/>
          </a:prstGeom>
          <a:solidFill>
            <a:srgbClr val="96969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8" name="Text Box 2"/>
          <p:cNvSpPr txBox="1">
            <a:spLocks noChangeArrowheads="1"/>
          </p:cNvSpPr>
          <p:nvPr/>
        </p:nvSpPr>
        <p:spPr bwMode="auto">
          <a:xfrm>
            <a:off x="685800" y="2133600"/>
            <a:ext cx="7772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5600" smtClean="0">
                <a:solidFill>
                  <a:srgbClr val="FFFFFF"/>
                </a:solidFill>
                <a:latin typeface="Calibri" charset="0"/>
              </a:rPr>
              <a:t>Multi-Channel Analysis</a:t>
            </a:r>
          </a:p>
        </p:txBody>
      </p:sp>
      <p:sp>
        <p:nvSpPr>
          <p:cNvPr id="29699" name="Rectangle 3"/>
          <p:cNvSpPr>
            <a:spLocks noChangeArrowheads="1"/>
          </p:cNvSpPr>
          <p:nvPr/>
        </p:nvSpPr>
        <p:spPr bwMode="auto">
          <a:xfrm>
            <a:off x="0" y="6492875"/>
            <a:ext cx="9144000" cy="365125"/>
          </a:xfrm>
          <a:prstGeom prst="rect">
            <a:avLst/>
          </a:pr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Motivation</a:t>
            </a:r>
          </a:p>
        </p:txBody>
      </p:sp>
      <p:sp>
        <p:nvSpPr>
          <p:cNvPr id="16386"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713" y="863600"/>
            <a:ext cx="5616575" cy="561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Example</a:t>
            </a:r>
          </a:p>
        </p:txBody>
      </p:sp>
      <p:sp>
        <p:nvSpPr>
          <p:cNvPr id="30722"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sp>
        <p:nvSpPr>
          <p:cNvPr id="30723" name="Text Box 3"/>
          <p:cNvSpPr txBox="1">
            <a:spLocks noChangeArrowheads="1"/>
          </p:cNvSpPr>
          <p:nvPr/>
        </p:nvSpPr>
        <p:spPr bwMode="auto">
          <a:xfrm>
            <a:off x="304800" y="5621338"/>
            <a:ext cx="5994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600"/>
              </a:spcBef>
              <a:buClrTx/>
              <a:buFontTx/>
              <a:buNone/>
              <a:defRPr/>
            </a:pPr>
            <a:r>
              <a:rPr lang="en-US" smtClean="0">
                <a:solidFill>
                  <a:srgbClr val="4D4D4D"/>
                </a:solidFill>
                <a:latin typeface="Calibri" charset="0"/>
              </a:rPr>
              <a:t>Neil Armstrong died on August 25, 2012.</a:t>
            </a:r>
          </a:p>
        </p:txBody>
      </p:sp>
      <p:pic>
        <p:nvPicPr>
          <p:cNvPr id="3072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188" y="1044575"/>
            <a:ext cx="90043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Lifetime Analysis</a:t>
            </a:r>
          </a:p>
        </p:txBody>
      </p:sp>
      <p:sp>
        <p:nvSpPr>
          <p:cNvPr id="31746"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2625" y="827088"/>
            <a:ext cx="3640138" cy="281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21238" y="827088"/>
            <a:ext cx="3640137" cy="281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9"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2625" y="3675063"/>
            <a:ext cx="3640138" cy="281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0"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21238" y="3675063"/>
            <a:ext cx="3640137" cy="2811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1" name="Picture 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35375" y="3816350"/>
            <a:ext cx="5873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2" name="Picture 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788275" y="971550"/>
            <a:ext cx="5746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3"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812088" y="3816350"/>
            <a:ext cx="576262" cy="57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6763" y="828675"/>
            <a:ext cx="7612062" cy="565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0" name="Text Box 2"/>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Topic Category Analysis</a:t>
            </a:r>
          </a:p>
        </p:txBody>
      </p:sp>
      <p:sp>
        <p:nvSpPr>
          <p:cNvPr id="32771" name="Text Box 3"/>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sp>
        <p:nvSpPr>
          <p:cNvPr id="32772" name="AutoShape 4"/>
          <p:cNvSpPr>
            <a:spLocks noChangeArrowheads="1"/>
          </p:cNvSpPr>
          <p:nvPr/>
        </p:nvSpPr>
        <p:spPr bwMode="auto">
          <a:xfrm>
            <a:off x="1116013" y="836613"/>
            <a:ext cx="7272337" cy="4703762"/>
          </a:xfrm>
          <a:prstGeom prst="roundRect">
            <a:avLst>
              <a:gd name="adj" fmla="val 3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73" name="Oval 5"/>
          <p:cNvSpPr>
            <a:spLocks noChangeArrowheads="1"/>
          </p:cNvSpPr>
          <p:nvPr/>
        </p:nvSpPr>
        <p:spPr bwMode="auto">
          <a:xfrm>
            <a:off x="539750" y="5038725"/>
            <a:ext cx="7775575" cy="1655763"/>
          </a:xfrm>
          <a:prstGeom prst="ellipse">
            <a:avLst/>
          </a:prstGeom>
          <a:noFill/>
          <a:ln w="540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6763" y="828675"/>
            <a:ext cx="7612062" cy="565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4" name="Text Box 2"/>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Topic Category Analysis</a:t>
            </a:r>
          </a:p>
        </p:txBody>
      </p:sp>
      <p:sp>
        <p:nvSpPr>
          <p:cNvPr id="33795" name="Text Box 3"/>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sp>
        <p:nvSpPr>
          <p:cNvPr id="33796" name="Oval 4"/>
          <p:cNvSpPr>
            <a:spLocks noChangeArrowheads="1"/>
          </p:cNvSpPr>
          <p:nvPr/>
        </p:nvSpPr>
        <p:spPr bwMode="auto">
          <a:xfrm>
            <a:off x="1512888" y="1044575"/>
            <a:ext cx="647700" cy="1584325"/>
          </a:xfrm>
          <a:prstGeom prst="ellipse">
            <a:avLst/>
          </a:prstGeom>
          <a:noFill/>
          <a:ln w="540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33797"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40650" y="2773363"/>
            <a:ext cx="5873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8"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53350" y="1154113"/>
            <a:ext cx="5746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9"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51763" y="4384675"/>
            <a:ext cx="576262" cy="57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6763" y="828675"/>
            <a:ext cx="7612062" cy="565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18" name="Text Box 2"/>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Topic Category Analysis</a:t>
            </a:r>
          </a:p>
        </p:txBody>
      </p:sp>
      <p:sp>
        <p:nvSpPr>
          <p:cNvPr id="34819" name="Oval 3"/>
          <p:cNvSpPr>
            <a:spLocks noChangeArrowheads="1"/>
          </p:cNvSpPr>
          <p:nvPr/>
        </p:nvSpPr>
        <p:spPr bwMode="auto">
          <a:xfrm>
            <a:off x="1979613" y="2735263"/>
            <a:ext cx="1152525" cy="1584325"/>
          </a:xfrm>
          <a:prstGeom prst="ellipse">
            <a:avLst/>
          </a:prstGeom>
          <a:noFill/>
          <a:ln w="540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820" name="Oval 4"/>
          <p:cNvSpPr>
            <a:spLocks noChangeArrowheads="1"/>
          </p:cNvSpPr>
          <p:nvPr/>
        </p:nvSpPr>
        <p:spPr bwMode="auto">
          <a:xfrm>
            <a:off x="5292725" y="2735263"/>
            <a:ext cx="647700" cy="1584325"/>
          </a:xfrm>
          <a:prstGeom prst="ellipse">
            <a:avLst/>
          </a:prstGeom>
          <a:noFill/>
          <a:ln w="540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821" name="Oval 5"/>
          <p:cNvSpPr>
            <a:spLocks noChangeArrowheads="1"/>
          </p:cNvSpPr>
          <p:nvPr/>
        </p:nvSpPr>
        <p:spPr bwMode="auto">
          <a:xfrm>
            <a:off x="6235700" y="2708275"/>
            <a:ext cx="647700" cy="1584325"/>
          </a:xfrm>
          <a:prstGeom prst="ellipse">
            <a:avLst/>
          </a:prstGeom>
          <a:noFill/>
          <a:ln w="540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822" name="Oval 6"/>
          <p:cNvSpPr>
            <a:spLocks noChangeArrowheads="1"/>
          </p:cNvSpPr>
          <p:nvPr/>
        </p:nvSpPr>
        <p:spPr bwMode="auto">
          <a:xfrm>
            <a:off x="4365625" y="2708275"/>
            <a:ext cx="647700" cy="1584325"/>
          </a:xfrm>
          <a:prstGeom prst="ellipse">
            <a:avLst/>
          </a:prstGeom>
          <a:noFill/>
          <a:ln w="540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34823"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40650" y="2773363"/>
            <a:ext cx="5873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4" name="Picture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53350" y="1154113"/>
            <a:ext cx="5746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5"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51763" y="4384675"/>
            <a:ext cx="576262" cy="57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6763" y="828675"/>
            <a:ext cx="7612062" cy="565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2" name="Text Box 2"/>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Topic Category Analysis</a:t>
            </a:r>
          </a:p>
        </p:txBody>
      </p:sp>
      <p:sp>
        <p:nvSpPr>
          <p:cNvPr id="35843" name="Text Box 3"/>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sp>
        <p:nvSpPr>
          <p:cNvPr id="35844" name="Oval 4"/>
          <p:cNvSpPr>
            <a:spLocks noChangeArrowheads="1"/>
          </p:cNvSpPr>
          <p:nvPr/>
        </p:nvSpPr>
        <p:spPr bwMode="auto">
          <a:xfrm>
            <a:off x="3403600" y="4076700"/>
            <a:ext cx="647700" cy="1584325"/>
          </a:xfrm>
          <a:prstGeom prst="ellipse">
            <a:avLst/>
          </a:prstGeom>
          <a:noFill/>
          <a:ln w="540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845" name="Oval 5"/>
          <p:cNvSpPr>
            <a:spLocks noChangeArrowheads="1"/>
          </p:cNvSpPr>
          <p:nvPr/>
        </p:nvSpPr>
        <p:spPr bwMode="auto">
          <a:xfrm>
            <a:off x="1997075" y="4122738"/>
            <a:ext cx="1098550" cy="1584325"/>
          </a:xfrm>
          <a:prstGeom prst="ellipse">
            <a:avLst/>
          </a:prstGeom>
          <a:noFill/>
          <a:ln w="540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35846"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40650" y="2773363"/>
            <a:ext cx="5873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7"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53350" y="1154113"/>
            <a:ext cx="5746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8"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51763" y="4384675"/>
            <a:ext cx="576262" cy="57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0" y="808038"/>
            <a:ext cx="9144000" cy="5684837"/>
          </a:xfrm>
          <a:prstGeom prst="rect">
            <a:avLst/>
          </a:prstGeom>
          <a:solidFill>
            <a:srgbClr val="96969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66" name="Text Box 2"/>
          <p:cNvSpPr txBox="1">
            <a:spLocks noChangeArrowheads="1"/>
          </p:cNvSpPr>
          <p:nvPr/>
        </p:nvSpPr>
        <p:spPr bwMode="auto">
          <a:xfrm>
            <a:off x="685800" y="2133600"/>
            <a:ext cx="7772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5600" smtClean="0">
                <a:solidFill>
                  <a:srgbClr val="FFFFFF"/>
                </a:solidFill>
                <a:latin typeface="Calibri" charset="0"/>
              </a:rPr>
              <a:t>Forecasting</a:t>
            </a:r>
          </a:p>
        </p:txBody>
      </p:sp>
      <p:sp>
        <p:nvSpPr>
          <p:cNvPr id="36867" name="Rectangle 3"/>
          <p:cNvSpPr>
            <a:spLocks noChangeArrowheads="1"/>
          </p:cNvSpPr>
          <p:nvPr/>
        </p:nvSpPr>
        <p:spPr bwMode="auto">
          <a:xfrm>
            <a:off x="0" y="6492875"/>
            <a:ext cx="9144000" cy="365125"/>
          </a:xfrm>
          <a:prstGeom prst="rect">
            <a:avLst/>
          </a:pr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Forecasting</a:t>
            </a:r>
          </a:p>
        </p:txBody>
      </p:sp>
      <p:pic>
        <p:nvPicPr>
          <p:cNvPr id="3789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l="-22520" b="21547"/>
          <a:stretch>
            <a:fillRect/>
          </a:stretch>
        </p:blipFill>
        <p:spPr bwMode="auto">
          <a:xfrm>
            <a:off x="431800" y="2886075"/>
            <a:ext cx="5291138" cy="785813"/>
          </a:xfrm>
          <a:prstGeom prst="rect">
            <a:avLst/>
          </a:prstGeom>
          <a:noFill/>
          <a:ln>
            <a:noFill/>
          </a:ln>
          <a:effectLst/>
          <a:extLst>
            <a:ext uri="{909E8E84-426E-40dd-AFC4-6F175D3DCCD1}">
              <a14:hiddenFill xmlns:a14="http://schemas.microsoft.com/office/drawing/2010/main">
                <a:blipFill dpi="0" rotWithShape="0">
                  <a:blip/>
                  <a:srcRect l="-22520" b="215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a:ext>
            </a:extLst>
          </a:blip>
          <a:srcRect l="36150" t="29430" r="33595" b="30237"/>
          <a:stretch>
            <a:fillRect/>
          </a:stretch>
        </p:blipFill>
        <p:spPr bwMode="auto">
          <a:xfrm>
            <a:off x="6659563" y="2303463"/>
            <a:ext cx="809625" cy="1079500"/>
          </a:xfrm>
          <a:prstGeom prst="rect">
            <a:avLst/>
          </a:prstGeom>
          <a:noFill/>
          <a:ln>
            <a:noFill/>
          </a:ln>
          <a:effectLst/>
          <a:extLst>
            <a:ext uri="{909E8E84-426E-40dd-AFC4-6F175D3DCCD1}">
              <a14:hiddenFill xmlns:a14="http://schemas.microsoft.com/office/drawing/2010/main">
                <a:blipFill dpi="0" rotWithShape="0">
                  <a:blip/>
                  <a:srcRect l="36150" t="29430" r="33595" b="3023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Line 4"/>
          <p:cNvSpPr>
            <a:spLocks noChangeShapeType="1"/>
          </p:cNvSpPr>
          <p:nvPr/>
        </p:nvSpPr>
        <p:spPr bwMode="auto">
          <a:xfrm>
            <a:off x="287338" y="3743325"/>
            <a:ext cx="8064500" cy="1588"/>
          </a:xfrm>
          <a:prstGeom prst="line">
            <a:avLst/>
          </a:prstGeom>
          <a:noFill/>
          <a:ln w="36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893" name="Text Box 5"/>
          <p:cNvSpPr txBox="1">
            <a:spLocks noChangeArrowheads="1"/>
          </p:cNvSpPr>
          <p:nvPr/>
        </p:nvSpPr>
        <p:spPr bwMode="auto">
          <a:xfrm>
            <a:off x="7307263" y="3694113"/>
            <a:ext cx="1584325" cy="55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time</a:t>
            </a:r>
          </a:p>
        </p:txBody>
      </p:sp>
      <p:sp>
        <p:nvSpPr>
          <p:cNvPr id="37894" name="Line 6"/>
          <p:cNvSpPr>
            <a:spLocks noChangeShapeType="1"/>
          </p:cNvSpPr>
          <p:nvPr/>
        </p:nvSpPr>
        <p:spPr bwMode="auto">
          <a:xfrm flipH="1">
            <a:off x="5726113" y="1871663"/>
            <a:ext cx="14287" cy="2879725"/>
          </a:xfrm>
          <a:prstGeom prst="line">
            <a:avLst/>
          </a:prstGeom>
          <a:noFill/>
          <a:ln w="36000" cap="flat">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895" name="AutoShape 7"/>
          <p:cNvSpPr>
            <a:spLocks/>
          </p:cNvSpPr>
          <p:nvPr/>
        </p:nvSpPr>
        <p:spPr bwMode="auto">
          <a:xfrm rot="16200000">
            <a:off x="2854325" y="1760538"/>
            <a:ext cx="333375" cy="5184775"/>
          </a:xfrm>
          <a:prstGeom prst="leftBrace">
            <a:avLst>
              <a:gd name="adj1" fmla="val 129603"/>
              <a:gd name="adj2" fmla="val 50079"/>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6" name="AutoShape 8"/>
          <p:cNvSpPr>
            <a:spLocks/>
          </p:cNvSpPr>
          <p:nvPr/>
        </p:nvSpPr>
        <p:spPr bwMode="auto">
          <a:xfrm rot="16200000">
            <a:off x="6929437" y="3101976"/>
            <a:ext cx="333375" cy="2514600"/>
          </a:xfrm>
          <a:prstGeom prst="leftBrace">
            <a:avLst>
              <a:gd name="adj1" fmla="val 62857"/>
              <a:gd name="adj2" fmla="val 50079"/>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7" name="Text Box 9"/>
          <p:cNvSpPr txBox="1">
            <a:spLocks noChangeArrowheads="1"/>
          </p:cNvSpPr>
          <p:nvPr/>
        </p:nvSpPr>
        <p:spPr bwMode="auto">
          <a:xfrm>
            <a:off x="1511300" y="4521200"/>
            <a:ext cx="3600450"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observed values</a:t>
            </a:r>
          </a:p>
        </p:txBody>
      </p:sp>
      <p:sp>
        <p:nvSpPr>
          <p:cNvPr id="37898" name="Text Box 10"/>
          <p:cNvSpPr txBox="1">
            <a:spLocks noChangeArrowheads="1"/>
          </p:cNvSpPr>
          <p:nvPr/>
        </p:nvSpPr>
        <p:spPr bwMode="auto">
          <a:xfrm>
            <a:off x="6480175" y="4521200"/>
            <a:ext cx="1584325"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forecast</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Basic Forecasting Techniques</a:t>
            </a:r>
          </a:p>
        </p:txBody>
      </p:sp>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67738" y="5905500"/>
            <a:ext cx="387350"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000" cap="flat">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295400"/>
            <a:ext cx="1692275" cy="461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6" name="Picture 4"/>
          <p:cNvPicPr>
            <a:picLocks noChangeAspect="1" noChangeArrowheads="1"/>
          </p:cNvPicPr>
          <p:nvPr/>
        </p:nvPicPr>
        <p:blipFill>
          <a:blip r:embed="rId5">
            <a:extLst>
              <a:ext uri="{28A0092B-C50C-407E-A947-70E740481C1C}">
                <a14:useLocalDpi xmlns:a14="http://schemas.microsoft.com/office/drawing/2010/main"/>
              </a:ext>
            </a:extLst>
          </a:blip>
          <a:srcRect r="21150"/>
          <a:stretch>
            <a:fillRect/>
          </a:stretch>
        </p:blipFill>
        <p:spPr bwMode="auto">
          <a:xfrm>
            <a:off x="107950" y="2273300"/>
            <a:ext cx="5222875" cy="823913"/>
          </a:xfrm>
          <a:prstGeom prst="rect">
            <a:avLst/>
          </a:prstGeom>
          <a:noFill/>
          <a:ln>
            <a:noFill/>
          </a:ln>
          <a:effectLst/>
          <a:extLst>
            <a:ext uri="{909E8E84-426E-40dd-AFC4-6F175D3DCCD1}">
              <a14:hiddenFill xmlns:a14="http://schemas.microsoft.com/office/drawing/2010/main">
                <a:blipFill dpi="0" rotWithShape="0">
                  <a:blip/>
                  <a:srcRect r="211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7"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950" y="4319588"/>
            <a:ext cx="5287963" cy="1054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8"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7950" y="5767388"/>
            <a:ext cx="4500563" cy="709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9"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7950" y="3475038"/>
            <a:ext cx="3816350"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8920" name="Text Box 8"/>
          <p:cNvSpPr txBox="1">
            <a:spLocks noChangeArrowheads="1"/>
          </p:cNvSpPr>
          <p:nvPr/>
        </p:nvSpPr>
        <p:spPr bwMode="auto">
          <a:xfrm>
            <a:off x="0" y="850900"/>
            <a:ext cx="1584325"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Naive</a:t>
            </a:r>
          </a:p>
        </p:txBody>
      </p:sp>
      <p:sp>
        <p:nvSpPr>
          <p:cNvPr id="38921" name="Text Box 9"/>
          <p:cNvSpPr txBox="1">
            <a:spLocks noChangeArrowheads="1"/>
          </p:cNvSpPr>
          <p:nvPr/>
        </p:nvSpPr>
        <p:spPr bwMode="auto">
          <a:xfrm>
            <a:off x="0" y="1804988"/>
            <a:ext cx="2303463" cy="55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Linear Trend</a:t>
            </a:r>
          </a:p>
        </p:txBody>
      </p:sp>
      <p:sp>
        <p:nvSpPr>
          <p:cNvPr id="38922" name="Text Box 10"/>
          <p:cNvSpPr txBox="1">
            <a:spLocks noChangeArrowheads="1"/>
          </p:cNvSpPr>
          <p:nvPr/>
        </p:nvSpPr>
        <p:spPr bwMode="auto">
          <a:xfrm>
            <a:off x="0" y="300990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Average/Median</a:t>
            </a:r>
          </a:p>
        </p:txBody>
      </p:sp>
      <p:sp>
        <p:nvSpPr>
          <p:cNvPr id="38923" name="Text Box 11"/>
          <p:cNvSpPr txBox="1">
            <a:spLocks noChangeArrowheads="1"/>
          </p:cNvSpPr>
          <p:nvPr/>
        </p:nvSpPr>
        <p:spPr bwMode="auto">
          <a:xfrm>
            <a:off x="0" y="410845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ARMA</a:t>
            </a:r>
          </a:p>
        </p:txBody>
      </p:sp>
      <p:sp>
        <p:nvSpPr>
          <p:cNvPr id="38924" name="Text Box 12"/>
          <p:cNvSpPr txBox="1">
            <a:spLocks noChangeArrowheads="1"/>
          </p:cNvSpPr>
          <p:nvPr/>
        </p:nvSpPr>
        <p:spPr bwMode="auto">
          <a:xfrm>
            <a:off x="0" y="531495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Nearest Neighbor</a:t>
            </a:r>
          </a:p>
        </p:txBody>
      </p:sp>
      <p:pic>
        <p:nvPicPr>
          <p:cNvPr id="38925" name="Picture 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96288" y="2809875"/>
            <a:ext cx="387350"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000" cap="flat">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8926" name="Line 14"/>
          <p:cNvSpPr>
            <a:spLocks noChangeShapeType="1"/>
          </p:cNvSpPr>
          <p:nvPr/>
        </p:nvSpPr>
        <p:spPr bwMode="auto">
          <a:xfrm flipV="1">
            <a:off x="7553325" y="954088"/>
            <a:ext cx="1295400" cy="7937"/>
          </a:xfrm>
          <a:prstGeom prst="line">
            <a:avLst/>
          </a:prstGeom>
          <a:noFill/>
          <a:ln w="36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27" name="Line 15"/>
          <p:cNvSpPr>
            <a:spLocks noChangeShapeType="1"/>
          </p:cNvSpPr>
          <p:nvPr/>
        </p:nvSpPr>
        <p:spPr bwMode="auto">
          <a:xfrm flipV="1">
            <a:off x="7569200" y="1368425"/>
            <a:ext cx="1306513" cy="663575"/>
          </a:xfrm>
          <a:prstGeom prst="line">
            <a:avLst/>
          </a:prstGeom>
          <a:noFill/>
          <a:ln w="36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28" name="Freeform 16"/>
          <p:cNvSpPr>
            <a:spLocks noChangeArrowheads="1"/>
          </p:cNvSpPr>
          <p:nvPr/>
        </p:nvSpPr>
        <p:spPr bwMode="auto">
          <a:xfrm>
            <a:off x="5327650" y="938213"/>
            <a:ext cx="2239963" cy="1057275"/>
          </a:xfrm>
          <a:custGeom>
            <a:avLst/>
            <a:gdLst>
              <a:gd name="T0" fmla="*/ 0 w 6222"/>
              <a:gd name="T1" fmla="*/ 2938 h 2939"/>
              <a:gd name="T2" fmla="*/ 1441 w 6222"/>
              <a:gd name="T3" fmla="*/ 482 h 2939"/>
              <a:gd name="T4" fmla="*/ 1702 w 6222"/>
              <a:gd name="T5" fmla="*/ 1734 h 2939"/>
              <a:gd name="T6" fmla="*/ 1899 w 6222"/>
              <a:gd name="T7" fmla="*/ 1156 h 2939"/>
              <a:gd name="T8" fmla="*/ 2292 w 6222"/>
              <a:gd name="T9" fmla="*/ 2360 h 2939"/>
              <a:gd name="T10" fmla="*/ 3536 w 6222"/>
              <a:gd name="T11" fmla="*/ 0 h 2939"/>
              <a:gd name="T12" fmla="*/ 4387 w 6222"/>
              <a:gd name="T13" fmla="*/ 1493 h 2939"/>
              <a:gd name="T14" fmla="*/ 4846 w 6222"/>
              <a:gd name="T15" fmla="*/ 771 h 2939"/>
              <a:gd name="T16" fmla="*/ 5370 w 6222"/>
              <a:gd name="T17" fmla="*/ 1349 h 2939"/>
              <a:gd name="T18" fmla="*/ 6221 w 6222"/>
              <a:gd name="T19" fmla="*/ 49 h 2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9">
                <a:moveTo>
                  <a:pt x="0" y="2938"/>
                </a:moveTo>
                <a:lnTo>
                  <a:pt x="1441" y="482"/>
                </a:lnTo>
                <a:lnTo>
                  <a:pt x="1702" y="1734"/>
                </a:lnTo>
                <a:lnTo>
                  <a:pt x="1899" y="1156"/>
                </a:lnTo>
                <a:lnTo>
                  <a:pt x="2292" y="2360"/>
                </a:lnTo>
                <a:lnTo>
                  <a:pt x="3536" y="0"/>
                </a:lnTo>
                <a:lnTo>
                  <a:pt x="4387" y="1493"/>
                </a:lnTo>
                <a:lnTo>
                  <a:pt x="4846" y="771"/>
                </a:lnTo>
                <a:lnTo>
                  <a:pt x="5370" y="1349"/>
                </a:lnTo>
                <a:lnTo>
                  <a:pt x="6221" y="49"/>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29" name="Freeform 17"/>
          <p:cNvSpPr>
            <a:spLocks noChangeArrowheads="1"/>
          </p:cNvSpPr>
          <p:nvPr/>
        </p:nvSpPr>
        <p:spPr bwMode="auto">
          <a:xfrm>
            <a:off x="5327650" y="2012950"/>
            <a:ext cx="2239963" cy="1057275"/>
          </a:xfrm>
          <a:custGeom>
            <a:avLst/>
            <a:gdLst>
              <a:gd name="T0" fmla="*/ 0 w 6222"/>
              <a:gd name="T1" fmla="*/ 2936 h 2937"/>
              <a:gd name="T2" fmla="*/ 1441 w 6222"/>
              <a:gd name="T3" fmla="*/ 481 h 2937"/>
              <a:gd name="T4" fmla="*/ 1702 w 6222"/>
              <a:gd name="T5" fmla="*/ 1733 h 2937"/>
              <a:gd name="T6" fmla="*/ 1898 w 6222"/>
              <a:gd name="T7" fmla="*/ 1155 h 2937"/>
              <a:gd name="T8" fmla="*/ 2292 w 6222"/>
              <a:gd name="T9" fmla="*/ 2359 h 2937"/>
              <a:gd name="T10" fmla="*/ 3536 w 6222"/>
              <a:gd name="T11" fmla="*/ 0 h 2937"/>
              <a:gd name="T12" fmla="*/ 4387 w 6222"/>
              <a:gd name="T13" fmla="*/ 1492 h 2937"/>
              <a:gd name="T14" fmla="*/ 4846 w 6222"/>
              <a:gd name="T15" fmla="*/ 770 h 2937"/>
              <a:gd name="T16" fmla="*/ 5369 w 6222"/>
              <a:gd name="T17" fmla="*/ 1348 h 2937"/>
              <a:gd name="T18" fmla="*/ 6221 w 6222"/>
              <a:gd name="T19" fmla="*/ 48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7">
                <a:moveTo>
                  <a:pt x="0" y="2936"/>
                </a:moveTo>
                <a:lnTo>
                  <a:pt x="1441" y="481"/>
                </a:lnTo>
                <a:lnTo>
                  <a:pt x="1702" y="1733"/>
                </a:lnTo>
                <a:lnTo>
                  <a:pt x="1898" y="1155"/>
                </a:lnTo>
                <a:lnTo>
                  <a:pt x="2292" y="2359"/>
                </a:lnTo>
                <a:lnTo>
                  <a:pt x="3536" y="0"/>
                </a:lnTo>
                <a:lnTo>
                  <a:pt x="4387" y="1492"/>
                </a:lnTo>
                <a:lnTo>
                  <a:pt x="4846" y="770"/>
                </a:lnTo>
                <a:lnTo>
                  <a:pt x="5369" y="1348"/>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0" name="Freeform 18"/>
          <p:cNvSpPr>
            <a:spLocks noChangeArrowheads="1"/>
          </p:cNvSpPr>
          <p:nvPr/>
        </p:nvSpPr>
        <p:spPr bwMode="auto">
          <a:xfrm>
            <a:off x="5327650" y="4203700"/>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1" name="Freeform 19"/>
          <p:cNvSpPr>
            <a:spLocks noChangeArrowheads="1"/>
          </p:cNvSpPr>
          <p:nvPr/>
        </p:nvSpPr>
        <p:spPr bwMode="auto">
          <a:xfrm>
            <a:off x="7554913" y="4010025"/>
            <a:ext cx="1322387" cy="687388"/>
          </a:xfrm>
          <a:custGeom>
            <a:avLst/>
            <a:gdLst>
              <a:gd name="T0" fmla="*/ 0 w 3672"/>
              <a:gd name="T1" fmla="*/ 661 h 1911"/>
              <a:gd name="T2" fmla="*/ 367 w 3672"/>
              <a:gd name="T3" fmla="*/ 146 h 1911"/>
              <a:gd name="T4" fmla="*/ 954 w 3672"/>
              <a:gd name="T5" fmla="*/ 1689 h 1911"/>
              <a:gd name="T6" fmla="*/ 1321 w 3672"/>
              <a:gd name="T7" fmla="*/ 954 h 1911"/>
              <a:gd name="T8" fmla="*/ 1762 w 3672"/>
              <a:gd name="T9" fmla="*/ 1910 h 1911"/>
              <a:gd name="T10" fmla="*/ 2863 w 3672"/>
              <a:gd name="T11" fmla="*/ 0 h 1911"/>
              <a:gd name="T12" fmla="*/ 3597 w 3672"/>
              <a:gd name="T13" fmla="*/ 1248 h 1911"/>
              <a:gd name="T14" fmla="*/ 3671 w 3672"/>
              <a:gd name="T15" fmla="*/ 1322 h 19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2" h="1911">
                <a:moveTo>
                  <a:pt x="0" y="661"/>
                </a:moveTo>
                <a:lnTo>
                  <a:pt x="367" y="146"/>
                </a:lnTo>
                <a:lnTo>
                  <a:pt x="954" y="1689"/>
                </a:lnTo>
                <a:lnTo>
                  <a:pt x="1321" y="954"/>
                </a:lnTo>
                <a:lnTo>
                  <a:pt x="1762" y="1910"/>
                </a:lnTo>
                <a:lnTo>
                  <a:pt x="2863" y="0"/>
                </a:lnTo>
                <a:lnTo>
                  <a:pt x="3597" y="1248"/>
                </a:lnTo>
                <a:lnTo>
                  <a:pt x="3671" y="1322"/>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2" name="Freeform 20"/>
          <p:cNvSpPr>
            <a:spLocks noChangeArrowheads="1"/>
          </p:cNvSpPr>
          <p:nvPr/>
        </p:nvSpPr>
        <p:spPr bwMode="auto">
          <a:xfrm>
            <a:off x="5327650" y="3051175"/>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3" name="Freeform 21"/>
          <p:cNvSpPr>
            <a:spLocks noChangeArrowheads="1"/>
          </p:cNvSpPr>
          <p:nvPr/>
        </p:nvSpPr>
        <p:spPr bwMode="auto">
          <a:xfrm>
            <a:off x="5327650" y="5391150"/>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4" name="Freeform 22"/>
          <p:cNvSpPr>
            <a:spLocks noChangeArrowheads="1"/>
          </p:cNvSpPr>
          <p:nvPr/>
        </p:nvSpPr>
        <p:spPr bwMode="auto">
          <a:xfrm>
            <a:off x="7559675" y="2519363"/>
            <a:ext cx="1439863" cy="1081087"/>
          </a:xfrm>
          <a:custGeom>
            <a:avLst/>
            <a:gdLst>
              <a:gd name="T0" fmla="*/ 0 w 4001"/>
              <a:gd name="T1" fmla="*/ 1529 h 3001"/>
              <a:gd name="T2" fmla="*/ 800 w 4001"/>
              <a:gd name="T3" fmla="*/ 0 h 3001"/>
              <a:gd name="T4" fmla="*/ 1200 w 4001"/>
              <a:gd name="T5" fmla="*/ 1800 h 3001"/>
              <a:gd name="T6" fmla="*/ 2000 w 4001"/>
              <a:gd name="T7" fmla="*/ 2600 h 3001"/>
              <a:gd name="T8" fmla="*/ 2800 w 4001"/>
              <a:gd name="T9" fmla="*/ 2800 h 3001"/>
              <a:gd name="T10" fmla="*/ 3600 w 4001"/>
              <a:gd name="T11" fmla="*/ 3000 h 3001"/>
              <a:gd name="T12" fmla="*/ 3800 w 4001"/>
              <a:gd name="T13" fmla="*/ 3000 h 3001"/>
              <a:gd name="T14" fmla="*/ 4000 w 4001"/>
              <a:gd name="T15" fmla="*/ 3000 h 3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1" h="3001">
                <a:moveTo>
                  <a:pt x="0" y="1529"/>
                </a:moveTo>
                <a:lnTo>
                  <a:pt x="800" y="0"/>
                </a:lnTo>
                <a:lnTo>
                  <a:pt x="1200" y="1800"/>
                </a:lnTo>
                <a:lnTo>
                  <a:pt x="2000" y="2600"/>
                </a:lnTo>
                <a:lnTo>
                  <a:pt x="2800" y="2800"/>
                </a:lnTo>
                <a:lnTo>
                  <a:pt x="3600" y="3000"/>
                </a:lnTo>
                <a:lnTo>
                  <a:pt x="3800" y="3000"/>
                </a:lnTo>
                <a:lnTo>
                  <a:pt x="4000" y="3000"/>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5" name="Freeform 23"/>
          <p:cNvSpPr>
            <a:spLocks noChangeArrowheads="1"/>
          </p:cNvSpPr>
          <p:nvPr/>
        </p:nvSpPr>
        <p:spPr bwMode="auto">
          <a:xfrm>
            <a:off x="7580313" y="4932363"/>
            <a:ext cx="1347787" cy="1439862"/>
          </a:xfrm>
          <a:custGeom>
            <a:avLst/>
            <a:gdLst>
              <a:gd name="T0" fmla="*/ 0 w 3743"/>
              <a:gd name="T1" fmla="*/ 1400 h 4001"/>
              <a:gd name="T2" fmla="*/ 542 w 3743"/>
              <a:gd name="T3" fmla="*/ 2399 h 4001"/>
              <a:gd name="T4" fmla="*/ 1342 w 3743"/>
              <a:gd name="T5" fmla="*/ 0 h 4001"/>
              <a:gd name="T6" fmla="*/ 1943 w 3743"/>
              <a:gd name="T7" fmla="*/ 4000 h 4001"/>
              <a:gd name="T8" fmla="*/ 2742 w 3743"/>
              <a:gd name="T9" fmla="*/ 1400 h 4001"/>
              <a:gd name="T10" fmla="*/ 3142 w 3743"/>
              <a:gd name="T11" fmla="*/ 2600 h 4001"/>
              <a:gd name="T12" fmla="*/ 3742 w 3743"/>
              <a:gd name="T13" fmla="*/ 1400 h 4001"/>
            </a:gdLst>
            <a:ahLst/>
            <a:cxnLst>
              <a:cxn ang="0">
                <a:pos x="T0" y="T1"/>
              </a:cxn>
              <a:cxn ang="0">
                <a:pos x="T2" y="T3"/>
              </a:cxn>
              <a:cxn ang="0">
                <a:pos x="T4" y="T5"/>
              </a:cxn>
              <a:cxn ang="0">
                <a:pos x="T6" y="T7"/>
              </a:cxn>
              <a:cxn ang="0">
                <a:pos x="T8" y="T9"/>
              </a:cxn>
              <a:cxn ang="0">
                <a:pos x="T10" y="T11"/>
              </a:cxn>
              <a:cxn ang="0">
                <a:pos x="T12" y="T13"/>
              </a:cxn>
            </a:cxnLst>
            <a:rect l="0" t="0" r="r" b="b"/>
            <a:pathLst>
              <a:path w="3743" h="4001">
                <a:moveTo>
                  <a:pt x="0" y="1400"/>
                </a:moveTo>
                <a:lnTo>
                  <a:pt x="542" y="2399"/>
                </a:lnTo>
                <a:lnTo>
                  <a:pt x="1342" y="0"/>
                </a:lnTo>
                <a:lnTo>
                  <a:pt x="1943" y="4000"/>
                </a:lnTo>
                <a:lnTo>
                  <a:pt x="2742" y="1400"/>
                </a:lnTo>
                <a:lnTo>
                  <a:pt x="3142" y="2600"/>
                </a:lnTo>
                <a:lnTo>
                  <a:pt x="3742" y="1400"/>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6" name="Line 24"/>
          <p:cNvSpPr>
            <a:spLocks noChangeShapeType="1"/>
          </p:cNvSpPr>
          <p:nvPr/>
        </p:nvSpPr>
        <p:spPr bwMode="auto">
          <a:xfrm flipH="1">
            <a:off x="7558088" y="863600"/>
            <a:ext cx="23812" cy="5616575"/>
          </a:xfrm>
          <a:prstGeom prst="line">
            <a:avLst/>
          </a:prstGeom>
          <a:noFill/>
          <a:ln w="36000" cap="flat">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7" name="AutoShape 25"/>
          <p:cNvSpPr>
            <a:spLocks noChangeArrowheads="1"/>
          </p:cNvSpPr>
          <p:nvPr/>
        </p:nvSpPr>
        <p:spPr bwMode="auto">
          <a:xfrm>
            <a:off x="0" y="1922463"/>
            <a:ext cx="9144000" cy="4564062"/>
          </a:xfrm>
          <a:prstGeom prst="roundRect">
            <a:avLst>
              <a:gd name="adj" fmla="val 32"/>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38" name="AutoShape 26"/>
          <p:cNvSpPr>
            <a:spLocks noChangeArrowheads="1"/>
          </p:cNvSpPr>
          <p:nvPr/>
        </p:nvSpPr>
        <p:spPr bwMode="auto">
          <a:xfrm>
            <a:off x="7704138" y="1228725"/>
            <a:ext cx="2808287" cy="2227263"/>
          </a:xfrm>
          <a:prstGeom prst="roundRect">
            <a:avLst>
              <a:gd name="adj" fmla="val 6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Basic Forecasting Techniques</a:t>
            </a:r>
          </a:p>
        </p:txBody>
      </p:sp>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67738" y="5905500"/>
            <a:ext cx="387350"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000" cap="flat">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3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295400"/>
            <a:ext cx="1692275" cy="461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0" name="Picture 4"/>
          <p:cNvPicPr>
            <a:picLocks noChangeAspect="1" noChangeArrowheads="1"/>
          </p:cNvPicPr>
          <p:nvPr/>
        </p:nvPicPr>
        <p:blipFill>
          <a:blip r:embed="rId5">
            <a:extLst>
              <a:ext uri="{28A0092B-C50C-407E-A947-70E740481C1C}">
                <a14:useLocalDpi xmlns:a14="http://schemas.microsoft.com/office/drawing/2010/main"/>
              </a:ext>
            </a:extLst>
          </a:blip>
          <a:srcRect r="21150"/>
          <a:stretch>
            <a:fillRect/>
          </a:stretch>
        </p:blipFill>
        <p:spPr bwMode="auto">
          <a:xfrm>
            <a:off x="107950" y="2273300"/>
            <a:ext cx="5222875" cy="823913"/>
          </a:xfrm>
          <a:prstGeom prst="rect">
            <a:avLst/>
          </a:prstGeom>
          <a:noFill/>
          <a:ln>
            <a:noFill/>
          </a:ln>
          <a:effectLst/>
          <a:extLst>
            <a:ext uri="{909E8E84-426E-40dd-AFC4-6F175D3DCCD1}">
              <a14:hiddenFill xmlns:a14="http://schemas.microsoft.com/office/drawing/2010/main">
                <a:blipFill dpi="0" rotWithShape="0">
                  <a:blip/>
                  <a:srcRect r="211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1"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950" y="4319588"/>
            <a:ext cx="5287963" cy="1054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2"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7950" y="5767388"/>
            <a:ext cx="4500563" cy="709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3"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7950" y="3475038"/>
            <a:ext cx="3816350"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4" name="Text Box 8"/>
          <p:cNvSpPr txBox="1">
            <a:spLocks noChangeArrowheads="1"/>
          </p:cNvSpPr>
          <p:nvPr/>
        </p:nvSpPr>
        <p:spPr bwMode="auto">
          <a:xfrm>
            <a:off x="0" y="850900"/>
            <a:ext cx="1584325"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Naive</a:t>
            </a:r>
          </a:p>
        </p:txBody>
      </p:sp>
      <p:sp>
        <p:nvSpPr>
          <p:cNvPr id="39945" name="Text Box 9"/>
          <p:cNvSpPr txBox="1">
            <a:spLocks noChangeArrowheads="1"/>
          </p:cNvSpPr>
          <p:nvPr/>
        </p:nvSpPr>
        <p:spPr bwMode="auto">
          <a:xfrm>
            <a:off x="0" y="1804988"/>
            <a:ext cx="2303463" cy="55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Linear Trend</a:t>
            </a:r>
          </a:p>
        </p:txBody>
      </p:sp>
      <p:sp>
        <p:nvSpPr>
          <p:cNvPr id="39946" name="Text Box 10"/>
          <p:cNvSpPr txBox="1">
            <a:spLocks noChangeArrowheads="1"/>
          </p:cNvSpPr>
          <p:nvPr/>
        </p:nvSpPr>
        <p:spPr bwMode="auto">
          <a:xfrm>
            <a:off x="0" y="300990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Average/Median</a:t>
            </a:r>
          </a:p>
        </p:txBody>
      </p:sp>
      <p:sp>
        <p:nvSpPr>
          <p:cNvPr id="39947" name="Text Box 11"/>
          <p:cNvSpPr txBox="1">
            <a:spLocks noChangeArrowheads="1"/>
          </p:cNvSpPr>
          <p:nvPr/>
        </p:nvSpPr>
        <p:spPr bwMode="auto">
          <a:xfrm>
            <a:off x="0" y="410845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ARMA</a:t>
            </a:r>
          </a:p>
        </p:txBody>
      </p:sp>
      <p:sp>
        <p:nvSpPr>
          <p:cNvPr id="39948" name="Text Box 12"/>
          <p:cNvSpPr txBox="1">
            <a:spLocks noChangeArrowheads="1"/>
          </p:cNvSpPr>
          <p:nvPr/>
        </p:nvSpPr>
        <p:spPr bwMode="auto">
          <a:xfrm>
            <a:off x="0" y="531495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Nearest Neighbor</a:t>
            </a:r>
          </a:p>
        </p:txBody>
      </p:sp>
      <p:pic>
        <p:nvPicPr>
          <p:cNvPr id="39949" name="Picture 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96288" y="2809875"/>
            <a:ext cx="387350"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000" cap="flat">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50" name="Line 14"/>
          <p:cNvSpPr>
            <a:spLocks noChangeShapeType="1"/>
          </p:cNvSpPr>
          <p:nvPr/>
        </p:nvSpPr>
        <p:spPr bwMode="auto">
          <a:xfrm flipV="1">
            <a:off x="7553325" y="954088"/>
            <a:ext cx="1295400" cy="7937"/>
          </a:xfrm>
          <a:prstGeom prst="line">
            <a:avLst/>
          </a:prstGeom>
          <a:noFill/>
          <a:ln w="36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1" name="Freeform 15"/>
          <p:cNvSpPr>
            <a:spLocks noChangeArrowheads="1"/>
          </p:cNvSpPr>
          <p:nvPr/>
        </p:nvSpPr>
        <p:spPr bwMode="auto">
          <a:xfrm>
            <a:off x="5327650" y="938213"/>
            <a:ext cx="2239963" cy="1057275"/>
          </a:xfrm>
          <a:custGeom>
            <a:avLst/>
            <a:gdLst>
              <a:gd name="T0" fmla="*/ 0 w 6222"/>
              <a:gd name="T1" fmla="*/ 2938 h 2939"/>
              <a:gd name="T2" fmla="*/ 1441 w 6222"/>
              <a:gd name="T3" fmla="*/ 482 h 2939"/>
              <a:gd name="T4" fmla="*/ 1702 w 6222"/>
              <a:gd name="T5" fmla="*/ 1734 h 2939"/>
              <a:gd name="T6" fmla="*/ 1899 w 6222"/>
              <a:gd name="T7" fmla="*/ 1156 h 2939"/>
              <a:gd name="T8" fmla="*/ 2292 w 6222"/>
              <a:gd name="T9" fmla="*/ 2360 h 2939"/>
              <a:gd name="T10" fmla="*/ 3536 w 6222"/>
              <a:gd name="T11" fmla="*/ 0 h 2939"/>
              <a:gd name="T12" fmla="*/ 4387 w 6222"/>
              <a:gd name="T13" fmla="*/ 1493 h 2939"/>
              <a:gd name="T14" fmla="*/ 4846 w 6222"/>
              <a:gd name="T15" fmla="*/ 771 h 2939"/>
              <a:gd name="T16" fmla="*/ 5370 w 6222"/>
              <a:gd name="T17" fmla="*/ 1349 h 2939"/>
              <a:gd name="T18" fmla="*/ 6221 w 6222"/>
              <a:gd name="T19" fmla="*/ 49 h 2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9">
                <a:moveTo>
                  <a:pt x="0" y="2938"/>
                </a:moveTo>
                <a:lnTo>
                  <a:pt x="1441" y="482"/>
                </a:lnTo>
                <a:lnTo>
                  <a:pt x="1702" y="1734"/>
                </a:lnTo>
                <a:lnTo>
                  <a:pt x="1899" y="1156"/>
                </a:lnTo>
                <a:lnTo>
                  <a:pt x="2292" y="2360"/>
                </a:lnTo>
                <a:lnTo>
                  <a:pt x="3536" y="0"/>
                </a:lnTo>
                <a:lnTo>
                  <a:pt x="4387" y="1493"/>
                </a:lnTo>
                <a:lnTo>
                  <a:pt x="4846" y="771"/>
                </a:lnTo>
                <a:lnTo>
                  <a:pt x="5370" y="1349"/>
                </a:lnTo>
                <a:lnTo>
                  <a:pt x="6221" y="49"/>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2" name="Freeform 16"/>
          <p:cNvSpPr>
            <a:spLocks noChangeArrowheads="1"/>
          </p:cNvSpPr>
          <p:nvPr/>
        </p:nvSpPr>
        <p:spPr bwMode="auto">
          <a:xfrm>
            <a:off x="5327650" y="2012950"/>
            <a:ext cx="2239963" cy="1057275"/>
          </a:xfrm>
          <a:custGeom>
            <a:avLst/>
            <a:gdLst>
              <a:gd name="T0" fmla="*/ 0 w 6222"/>
              <a:gd name="T1" fmla="*/ 2936 h 2937"/>
              <a:gd name="T2" fmla="*/ 1441 w 6222"/>
              <a:gd name="T3" fmla="*/ 481 h 2937"/>
              <a:gd name="T4" fmla="*/ 1702 w 6222"/>
              <a:gd name="T5" fmla="*/ 1733 h 2937"/>
              <a:gd name="T6" fmla="*/ 1898 w 6222"/>
              <a:gd name="T7" fmla="*/ 1155 h 2937"/>
              <a:gd name="T8" fmla="*/ 2292 w 6222"/>
              <a:gd name="T9" fmla="*/ 2359 h 2937"/>
              <a:gd name="T10" fmla="*/ 3536 w 6222"/>
              <a:gd name="T11" fmla="*/ 0 h 2937"/>
              <a:gd name="T12" fmla="*/ 4387 w 6222"/>
              <a:gd name="T13" fmla="*/ 1492 h 2937"/>
              <a:gd name="T14" fmla="*/ 4846 w 6222"/>
              <a:gd name="T15" fmla="*/ 770 h 2937"/>
              <a:gd name="T16" fmla="*/ 5369 w 6222"/>
              <a:gd name="T17" fmla="*/ 1348 h 2937"/>
              <a:gd name="T18" fmla="*/ 6221 w 6222"/>
              <a:gd name="T19" fmla="*/ 48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7">
                <a:moveTo>
                  <a:pt x="0" y="2936"/>
                </a:moveTo>
                <a:lnTo>
                  <a:pt x="1441" y="481"/>
                </a:lnTo>
                <a:lnTo>
                  <a:pt x="1702" y="1733"/>
                </a:lnTo>
                <a:lnTo>
                  <a:pt x="1898" y="1155"/>
                </a:lnTo>
                <a:lnTo>
                  <a:pt x="2292" y="2359"/>
                </a:lnTo>
                <a:lnTo>
                  <a:pt x="3536" y="0"/>
                </a:lnTo>
                <a:lnTo>
                  <a:pt x="4387" y="1492"/>
                </a:lnTo>
                <a:lnTo>
                  <a:pt x="4846" y="770"/>
                </a:lnTo>
                <a:lnTo>
                  <a:pt x="5369" y="1348"/>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3" name="Freeform 17"/>
          <p:cNvSpPr>
            <a:spLocks noChangeArrowheads="1"/>
          </p:cNvSpPr>
          <p:nvPr/>
        </p:nvSpPr>
        <p:spPr bwMode="auto">
          <a:xfrm>
            <a:off x="5327650" y="4203700"/>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4" name="Freeform 18"/>
          <p:cNvSpPr>
            <a:spLocks noChangeArrowheads="1"/>
          </p:cNvSpPr>
          <p:nvPr/>
        </p:nvSpPr>
        <p:spPr bwMode="auto">
          <a:xfrm>
            <a:off x="7554913" y="4010025"/>
            <a:ext cx="1322387" cy="687388"/>
          </a:xfrm>
          <a:custGeom>
            <a:avLst/>
            <a:gdLst>
              <a:gd name="T0" fmla="*/ 0 w 3672"/>
              <a:gd name="T1" fmla="*/ 661 h 1911"/>
              <a:gd name="T2" fmla="*/ 367 w 3672"/>
              <a:gd name="T3" fmla="*/ 146 h 1911"/>
              <a:gd name="T4" fmla="*/ 954 w 3672"/>
              <a:gd name="T5" fmla="*/ 1689 h 1911"/>
              <a:gd name="T6" fmla="*/ 1321 w 3672"/>
              <a:gd name="T7" fmla="*/ 954 h 1911"/>
              <a:gd name="T8" fmla="*/ 1762 w 3672"/>
              <a:gd name="T9" fmla="*/ 1910 h 1911"/>
              <a:gd name="T10" fmla="*/ 2863 w 3672"/>
              <a:gd name="T11" fmla="*/ 0 h 1911"/>
              <a:gd name="T12" fmla="*/ 3597 w 3672"/>
              <a:gd name="T13" fmla="*/ 1248 h 1911"/>
              <a:gd name="T14" fmla="*/ 3671 w 3672"/>
              <a:gd name="T15" fmla="*/ 1322 h 19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2" h="1911">
                <a:moveTo>
                  <a:pt x="0" y="661"/>
                </a:moveTo>
                <a:lnTo>
                  <a:pt x="367" y="146"/>
                </a:lnTo>
                <a:lnTo>
                  <a:pt x="954" y="1689"/>
                </a:lnTo>
                <a:lnTo>
                  <a:pt x="1321" y="954"/>
                </a:lnTo>
                <a:lnTo>
                  <a:pt x="1762" y="1910"/>
                </a:lnTo>
                <a:lnTo>
                  <a:pt x="2863" y="0"/>
                </a:lnTo>
                <a:lnTo>
                  <a:pt x="3597" y="1248"/>
                </a:lnTo>
                <a:lnTo>
                  <a:pt x="3671" y="1322"/>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5" name="Freeform 19"/>
          <p:cNvSpPr>
            <a:spLocks noChangeArrowheads="1"/>
          </p:cNvSpPr>
          <p:nvPr/>
        </p:nvSpPr>
        <p:spPr bwMode="auto">
          <a:xfrm>
            <a:off x="5327650" y="3051175"/>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6" name="Freeform 20"/>
          <p:cNvSpPr>
            <a:spLocks noChangeArrowheads="1"/>
          </p:cNvSpPr>
          <p:nvPr/>
        </p:nvSpPr>
        <p:spPr bwMode="auto">
          <a:xfrm>
            <a:off x="5327650" y="5391150"/>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7" name="Freeform 21"/>
          <p:cNvSpPr>
            <a:spLocks noChangeArrowheads="1"/>
          </p:cNvSpPr>
          <p:nvPr/>
        </p:nvSpPr>
        <p:spPr bwMode="auto">
          <a:xfrm>
            <a:off x="7559675" y="2519363"/>
            <a:ext cx="1439863" cy="1081087"/>
          </a:xfrm>
          <a:custGeom>
            <a:avLst/>
            <a:gdLst>
              <a:gd name="T0" fmla="*/ 0 w 4001"/>
              <a:gd name="T1" fmla="*/ 1529 h 3001"/>
              <a:gd name="T2" fmla="*/ 800 w 4001"/>
              <a:gd name="T3" fmla="*/ 0 h 3001"/>
              <a:gd name="T4" fmla="*/ 1200 w 4001"/>
              <a:gd name="T5" fmla="*/ 1800 h 3001"/>
              <a:gd name="T6" fmla="*/ 2000 w 4001"/>
              <a:gd name="T7" fmla="*/ 2600 h 3001"/>
              <a:gd name="T8" fmla="*/ 2800 w 4001"/>
              <a:gd name="T9" fmla="*/ 2800 h 3001"/>
              <a:gd name="T10" fmla="*/ 3600 w 4001"/>
              <a:gd name="T11" fmla="*/ 3000 h 3001"/>
              <a:gd name="T12" fmla="*/ 3800 w 4001"/>
              <a:gd name="T13" fmla="*/ 3000 h 3001"/>
              <a:gd name="T14" fmla="*/ 4000 w 4001"/>
              <a:gd name="T15" fmla="*/ 3000 h 3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1" h="3001">
                <a:moveTo>
                  <a:pt x="0" y="1529"/>
                </a:moveTo>
                <a:lnTo>
                  <a:pt x="800" y="0"/>
                </a:lnTo>
                <a:lnTo>
                  <a:pt x="1200" y="1800"/>
                </a:lnTo>
                <a:lnTo>
                  <a:pt x="2000" y="2600"/>
                </a:lnTo>
                <a:lnTo>
                  <a:pt x="2800" y="2800"/>
                </a:lnTo>
                <a:lnTo>
                  <a:pt x="3600" y="3000"/>
                </a:lnTo>
                <a:lnTo>
                  <a:pt x="3800" y="3000"/>
                </a:lnTo>
                <a:lnTo>
                  <a:pt x="4000" y="3000"/>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8" name="Freeform 22"/>
          <p:cNvSpPr>
            <a:spLocks noChangeArrowheads="1"/>
          </p:cNvSpPr>
          <p:nvPr/>
        </p:nvSpPr>
        <p:spPr bwMode="auto">
          <a:xfrm>
            <a:off x="7580313" y="4932363"/>
            <a:ext cx="1347787" cy="1439862"/>
          </a:xfrm>
          <a:custGeom>
            <a:avLst/>
            <a:gdLst>
              <a:gd name="T0" fmla="*/ 0 w 3743"/>
              <a:gd name="T1" fmla="*/ 1400 h 4001"/>
              <a:gd name="T2" fmla="*/ 542 w 3743"/>
              <a:gd name="T3" fmla="*/ 2399 h 4001"/>
              <a:gd name="T4" fmla="*/ 1342 w 3743"/>
              <a:gd name="T5" fmla="*/ 0 h 4001"/>
              <a:gd name="T6" fmla="*/ 1943 w 3743"/>
              <a:gd name="T7" fmla="*/ 4000 h 4001"/>
              <a:gd name="T8" fmla="*/ 2742 w 3743"/>
              <a:gd name="T9" fmla="*/ 1400 h 4001"/>
              <a:gd name="T10" fmla="*/ 3142 w 3743"/>
              <a:gd name="T11" fmla="*/ 2600 h 4001"/>
              <a:gd name="T12" fmla="*/ 3742 w 3743"/>
              <a:gd name="T13" fmla="*/ 1400 h 4001"/>
            </a:gdLst>
            <a:ahLst/>
            <a:cxnLst>
              <a:cxn ang="0">
                <a:pos x="T0" y="T1"/>
              </a:cxn>
              <a:cxn ang="0">
                <a:pos x="T2" y="T3"/>
              </a:cxn>
              <a:cxn ang="0">
                <a:pos x="T4" y="T5"/>
              </a:cxn>
              <a:cxn ang="0">
                <a:pos x="T6" y="T7"/>
              </a:cxn>
              <a:cxn ang="0">
                <a:pos x="T8" y="T9"/>
              </a:cxn>
              <a:cxn ang="0">
                <a:pos x="T10" y="T11"/>
              </a:cxn>
              <a:cxn ang="0">
                <a:pos x="T12" y="T13"/>
              </a:cxn>
            </a:cxnLst>
            <a:rect l="0" t="0" r="r" b="b"/>
            <a:pathLst>
              <a:path w="3743" h="4001">
                <a:moveTo>
                  <a:pt x="0" y="1400"/>
                </a:moveTo>
                <a:lnTo>
                  <a:pt x="542" y="2399"/>
                </a:lnTo>
                <a:lnTo>
                  <a:pt x="1342" y="0"/>
                </a:lnTo>
                <a:lnTo>
                  <a:pt x="1943" y="4000"/>
                </a:lnTo>
                <a:lnTo>
                  <a:pt x="2742" y="1400"/>
                </a:lnTo>
                <a:lnTo>
                  <a:pt x="3142" y="2600"/>
                </a:lnTo>
                <a:lnTo>
                  <a:pt x="3742" y="1400"/>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9" name="Line 23"/>
          <p:cNvSpPr>
            <a:spLocks noChangeShapeType="1"/>
          </p:cNvSpPr>
          <p:nvPr/>
        </p:nvSpPr>
        <p:spPr bwMode="auto">
          <a:xfrm flipH="1">
            <a:off x="7558088" y="863600"/>
            <a:ext cx="23812" cy="5616575"/>
          </a:xfrm>
          <a:prstGeom prst="line">
            <a:avLst/>
          </a:prstGeom>
          <a:noFill/>
          <a:ln w="36000" cap="flat">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60" name="AutoShape 24"/>
          <p:cNvSpPr>
            <a:spLocks noChangeArrowheads="1"/>
          </p:cNvSpPr>
          <p:nvPr/>
        </p:nvSpPr>
        <p:spPr bwMode="auto">
          <a:xfrm>
            <a:off x="0" y="3060700"/>
            <a:ext cx="9144000" cy="3416300"/>
          </a:xfrm>
          <a:prstGeom prst="roundRect">
            <a:avLst>
              <a:gd name="adj" fmla="val 46"/>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61" name="AutoShape 25"/>
          <p:cNvSpPr>
            <a:spLocks noChangeArrowheads="1"/>
          </p:cNvSpPr>
          <p:nvPr/>
        </p:nvSpPr>
        <p:spPr bwMode="auto">
          <a:xfrm>
            <a:off x="7596188" y="2390775"/>
            <a:ext cx="1887537" cy="1497013"/>
          </a:xfrm>
          <a:prstGeom prst="roundRect">
            <a:avLst>
              <a:gd name="adj" fmla="val 102"/>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62" name="AutoShape 26"/>
          <p:cNvSpPr>
            <a:spLocks noChangeArrowheads="1"/>
          </p:cNvSpPr>
          <p:nvPr/>
        </p:nvSpPr>
        <p:spPr bwMode="auto">
          <a:xfrm>
            <a:off x="6364288" y="2808288"/>
            <a:ext cx="908050" cy="720725"/>
          </a:xfrm>
          <a:prstGeom prst="roundRect">
            <a:avLst>
              <a:gd name="adj" fmla="val 218"/>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63" name="AutoShape 27"/>
          <p:cNvSpPr>
            <a:spLocks noChangeArrowheads="1"/>
          </p:cNvSpPr>
          <p:nvPr/>
        </p:nvSpPr>
        <p:spPr bwMode="auto">
          <a:xfrm>
            <a:off x="7162800" y="3036888"/>
            <a:ext cx="908050" cy="720725"/>
          </a:xfrm>
          <a:prstGeom prst="roundRect">
            <a:avLst>
              <a:gd name="adj" fmla="val 218"/>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64" name="Line 28"/>
          <p:cNvSpPr>
            <a:spLocks noChangeShapeType="1"/>
          </p:cNvSpPr>
          <p:nvPr/>
        </p:nvSpPr>
        <p:spPr bwMode="auto">
          <a:xfrm flipV="1">
            <a:off x="7551738" y="1420813"/>
            <a:ext cx="1306512" cy="593725"/>
          </a:xfrm>
          <a:prstGeom prst="line">
            <a:avLst/>
          </a:prstGeom>
          <a:noFill/>
          <a:ln w="36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65" name="Line 29"/>
          <p:cNvSpPr>
            <a:spLocks noChangeShapeType="1"/>
          </p:cNvSpPr>
          <p:nvPr/>
        </p:nvSpPr>
        <p:spPr bwMode="auto">
          <a:xfrm flipV="1">
            <a:off x="5313363" y="2011363"/>
            <a:ext cx="2249487" cy="1023937"/>
          </a:xfrm>
          <a:prstGeom prst="line">
            <a:avLst/>
          </a:prstGeom>
          <a:noFill/>
          <a:ln w="36000" cap="flat">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Large-scale Record of Human Behavior</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9400" y="3492500"/>
            <a:ext cx="5873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9400" y="4897438"/>
            <a:ext cx="5746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2"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7488" y="7345363"/>
            <a:ext cx="5746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3"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9400" y="2016125"/>
            <a:ext cx="576263" cy="57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4"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79500" y="1150938"/>
            <a:ext cx="576262" cy="576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5" name="Text Box 7"/>
          <p:cNvSpPr txBox="1">
            <a:spLocks noChangeArrowheads="1"/>
          </p:cNvSpPr>
          <p:nvPr/>
        </p:nvSpPr>
        <p:spPr bwMode="auto">
          <a:xfrm>
            <a:off x="1104900" y="1066800"/>
            <a:ext cx="8110538"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1788" indent="-331788">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1pPr>
            <a:lvl2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2pPr>
            <a:lvl3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3pPr>
            <a:lvl4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4pPr>
            <a:lvl5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9pPr>
          </a:lstStyle>
          <a:p>
            <a:pPr>
              <a:spcBef>
                <a:spcPts val="700"/>
              </a:spcBef>
              <a:buClr>
                <a:srgbClr val="4D4D4D"/>
              </a:buClr>
              <a:buFont typeface="Arial" charset="0"/>
              <a:buNone/>
              <a:defRPr/>
            </a:pPr>
            <a:endParaRPr lang="en-US" sz="2800" dirty="0" smtClean="0">
              <a:solidFill>
                <a:srgbClr val="4D4D4D"/>
              </a:solidFill>
              <a:latin typeface="Calibri" charset="0"/>
            </a:endParaRPr>
          </a:p>
          <a:p>
            <a:pPr>
              <a:spcBef>
                <a:spcPts val="700"/>
              </a:spcBef>
              <a:buClrTx/>
              <a:buFontTx/>
              <a:buNone/>
              <a:defRPr/>
            </a:pPr>
            <a:endParaRPr lang="en-US" sz="1200" dirty="0" smtClean="0">
              <a:solidFill>
                <a:srgbClr val="4D4D4D"/>
              </a:solidFill>
              <a:latin typeface="Calibri" charset="0"/>
            </a:endParaRPr>
          </a:p>
          <a:p>
            <a:pPr>
              <a:spcBef>
                <a:spcPts val="700"/>
              </a:spcBef>
              <a:buClr>
                <a:srgbClr val="4D4D4D"/>
              </a:buClr>
              <a:buFont typeface="Arial" charset="0"/>
              <a:buChar char="•"/>
              <a:defRPr/>
            </a:pPr>
            <a:r>
              <a:rPr lang="en-US" sz="2800" dirty="0" smtClean="0">
                <a:solidFill>
                  <a:srgbClr val="4D4D4D"/>
                </a:solidFill>
                <a:latin typeface="Calibri" charset="0"/>
              </a:rPr>
              <a:t>Primary me</a:t>
            </a:r>
            <a:r>
              <a:rPr lang="en-US" sz="2800" dirty="0" smtClean="0">
                <a:solidFill>
                  <a:srgbClr val="4C4C4C"/>
                </a:solidFill>
                <a:latin typeface="Calibri" charset="0"/>
              </a:rPr>
              <a:t>thod for commun</a:t>
            </a:r>
            <a:r>
              <a:rPr lang="en-US" sz="2800" dirty="0" smtClean="0">
                <a:solidFill>
                  <a:srgbClr val="4D4D4D"/>
                </a:solidFill>
                <a:latin typeface="Calibri" charset="0"/>
              </a:rPr>
              <a:t>ication by college students in the U.S.</a:t>
            </a:r>
            <a:br>
              <a:rPr lang="en-US" sz="2800" dirty="0" smtClean="0">
                <a:solidFill>
                  <a:srgbClr val="4D4D4D"/>
                </a:solidFill>
                <a:latin typeface="Calibri" charset="0"/>
              </a:rPr>
            </a:br>
            <a:endParaRPr lang="en-US" sz="2800" dirty="0" smtClean="0">
              <a:solidFill>
                <a:srgbClr val="4D4D4D"/>
              </a:solidFill>
              <a:latin typeface="Calibri" charset="0"/>
            </a:endParaRPr>
          </a:p>
          <a:p>
            <a:pPr>
              <a:spcBef>
                <a:spcPts val="700"/>
              </a:spcBef>
              <a:buClrTx/>
              <a:buFontTx/>
              <a:buNone/>
              <a:defRPr/>
            </a:pPr>
            <a:endParaRPr lang="en-US" sz="1200" dirty="0" smtClean="0">
              <a:solidFill>
                <a:srgbClr val="4D4D4D"/>
              </a:solidFill>
              <a:latin typeface="Calibri" charset="0"/>
            </a:endParaRPr>
          </a:p>
          <a:p>
            <a:pPr>
              <a:spcBef>
                <a:spcPts val="700"/>
              </a:spcBef>
              <a:buClr>
                <a:srgbClr val="4D4D4D"/>
              </a:buClr>
              <a:buFont typeface="Arial" charset="0"/>
              <a:buChar char="•"/>
              <a:defRPr/>
            </a:pPr>
            <a:r>
              <a:rPr lang="en-US" sz="2800" dirty="0" smtClean="0">
                <a:solidFill>
                  <a:srgbClr val="4D4D4D"/>
                </a:solidFill>
                <a:latin typeface="Calibri" charset="0"/>
              </a:rPr>
              <a:t>340 million tweets each day by 500 million users</a:t>
            </a:r>
            <a:br>
              <a:rPr lang="en-US" sz="2800" dirty="0" smtClean="0">
                <a:solidFill>
                  <a:srgbClr val="4D4D4D"/>
                </a:solidFill>
                <a:latin typeface="Calibri" charset="0"/>
              </a:rPr>
            </a:br>
            <a:endParaRPr lang="en-US" sz="2800" dirty="0" smtClean="0">
              <a:solidFill>
                <a:srgbClr val="4D4D4D"/>
              </a:solidFill>
              <a:latin typeface="Calibri" charset="0"/>
            </a:endParaRPr>
          </a:p>
          <a:p>
            <a:pPr>
              <a:spcBef>
                <a:spcPts val="700"/>
              </a:spcBef>
              <a:buClrTx/>
              <a:buFontTx/>
              <a:buNone/>
              <a:defRPr/>
            </a:pPr>
            <a:endParaRPr lang="en-US" sz="1200" dirty="0" smtClean="0">
              <a:solidFill>
                <a:srgbClr val="4D4D4D"/>
              </a:solidFill>
              <a:latin typeface="Calibri" charset="0"/>
            </a:endParaRPr>
          </a:p>
          <a:p>
            <a:pPr>
              <a:spcBef>
                <a:spcPts val="700"/>
              </a:spcBef>
              <a:buClr>
                <a:srgbClr val="4D4D4D"/>
              </a:buClr>
              <a:buFont typeface="Arial" charset="0"/>
              <a:buChar char="•"/>
              <a:defRPr/>
            </a:pPr>
            <a:r>
              <a:rPr lang="en-US" sz="2800" dirty="0" smtClean="0">
                <a:solidFill>
                  <a:srgbClr val="4D4D4D"/>
                </a:solidFill>
                <a:latin typeface="Calibri" charset="0"/>
              </a:rPr>
              <a:t>One billion search requests and about twenty petabytes of user-generated data each day (2009)</a:t>
            </a:r>
          </a:p>
        </p:txBody>
      </p:sp>
      <p:pic>
        <p:nvPicPr>
          <p:cNvPr id="17416"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79500" y="3167063"/>
            <a:ext cx="576262" cy="576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Basic Forecasting Techniques</a:t>
            </a:r>
          </a:p>
        </p:txBody>
      </p:sp>
      <p:pic>
        <p:nvPicPr>
          <p:cNvPr id="4096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67738" y="5905500"/>
            <a:ext cx="387350"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000" cap="flat">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295400"/>
            <a:ext cx="1692275" cy="461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p:cNvPicPr>
            <a:picLocks noChangeAspect="1" noChangeArrowheads="1"/>
          </p:cNvPicPr>
          <p:nvPr/>
        </p:nvPicPr>
        <p:blipFill>
          <a:blip r:embed="rId5">
            <a:extLst>
              <a:ext uri="{28A0092B-C50C-407E-A947-70E740481C1C}">
                <a14:useLocalDpi xmlns:a14="http://schemas.microsoft.com/office/drawing/2010/main"/>
              </a:ext>
            </a:extLst>
          </a:blip>
          <a:srcRect r="21150"/>
          <a:stretch>
            <a:fillRect/>
          </a:stretch>
        </p:blipFill>
        <p:spPr bwMode="auto">
          <a:xfrm>
            <a:off x="107950" y="2273300"/>
            <a:ext cx="5222875" cy="823913"/>
          </a:xfrm>
          <a:prstGeom prst="rect">
            <a:avLst/>
          </a:prstGeom>
          <a:noFill/>
          <a:ln>
            <a:noFill/>
          </a:ln>
          <a:effectLst/>
          <a:extLst>
            <a:ext uri="{909E8E84-426E-40dd-AFC4-6F175D3DCCD1}">
              <a14:hiddenFill xmlns:a14="http://schemas.microsoft.com/office/drawing/2010/main">
                <a:blipFill dpi="0" rotWithShape="0">
                  <a:blip/>
                  <a:srcRect r="211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5"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950" y="4319588"/>
            <a:ext cx="5287963" cy="1054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6"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7950" y="5767388"/>
            <a:ext cx="4500563" cy="709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7"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7950" y="3475038"/>
            <a:ext cx="3816350"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8" name="Text Box 8"/>
          <p:cNvSpPr txBox="1">
            <a:spLocks noChangeArrowheads="1"/>
          </p:cNvSpPr>
          <p:nvPr/>
        </p:nvSpPr>
        <p:spPr bwMode="auto">
          <a:xfrm>
            <a:off x="0" y="850900"/>
            <a:ext cx="1584325"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Naive</a:t>
            </a:r>
          </a:p>
        </p:txBody>
      </p:sp>
      <p:sp>
        <p:nvSpPr>
          <p:cNvPr id="40969" name="Text Box 9"/>
          <p:cNvSpPr txBox="1">
            <a:spLocks noChangeArrowheads="1"/>
          </p:cNvSpPr>
          <p:nvPr/>
        </p:nvSpPr>
        <p:spPr bwMode="auto">
          <a:xfrm>
            <a:off x="0" y="1804988"/>
            <a:ext cx="2303463" cy="55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Linear Trend</a:t>
            </a:r>
          </a:p>
        </p:txBody>
      </p:sp>
      <p:sp>
        <p:nvSpPr>
          <p:cNvPr id="40970" name="Text Box 10"/>
          <p:cNvSpPr txBox="1">
            <a:spLocks noChangeArrowheads="1"/>
          </p:cNvSpPr>
          <p:nvPr/>
        </p:nvSpPr>
        <p:spPr bwMode="auto">
          <a:xfrm>
            <a:off x="0" y="300990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Average/Median</a:t>
            </a:r>
          </a:p>
        </p:txBody>
      </p:sp>
      <p:sp>
        <p:nvSpPr>
          <p:cNvPr id="40971" name="Text Box 11"/>
          <p:cNvSpPr txBox="1">
            <a:spLocks noChangeArrowheads="1"/>
          </p:cNvSpPr>
          <p:nvPr/>
        </p:nvSpPr>
        <p:spPr bwMode="auto">
          <a:xfrm>
            <a:off x="0" y="410845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ARMA</a:t>
            </a:r>
          </a:p>
        </p:txBody>
      </p:sp>
      <p:sp>
        <p:nvSpPr>
          <p:cNvPr id="40972" name="Text Box 12"/>
          <p:cNvSpPr txBox="1">
            <a:spLocks noChangeArrowheads="1"/>
          </p:cNvSpPr>
          <p:nvPr/>
        </p:nvSpPr>
        <p:spPr bwMode="auto">
          <a:xfrm>
            <a:off x="0" y="531495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Nearest Neighbor</a:t>
            </a:r>
          </a:p>
        </p:txBody>
      </p:sp>
      <p:pic>
        <p:nvPicPr>
          <p:cNvPr id="40973" name="Picture 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96288" y="2809875"/>
            <a:ext cx="387350"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000" cap="flat">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74" name="Line 14"/>
          <p:cNvSpPr>
            <a:spLocks noChangeShapeType="1"/>
          </p:cNvSpPr>
          <p:nvPr/>
        </p:nvSpPr>
        <p:spPr bwMode="auto">
          <a:xfrm flipV="1">
            <a:off x="7553325" y="954088"/>
            <a:ext cx="1295400" cy="7937"/>
          </a:xfrm>
          <a:prstGeom prst="line">
            <a:avLst/>
          </a:prstGeom>
          <a:noFill/>
          <a:ln w="36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5" name="Freeform 15"/>
          <p:cNvSpPr>
            <a:spLocks noChangeArrowheads="1"/>
          </p:cNvSpPr>
          <p:nvPr/>
        </p:nvSpPr>
        <p:spPr bwMode="auto">
          <a:xfrm>
            <a:off x="5327650" y="938213"/>
            <a:ext cx="2239963" cy="1057275"/>
          </a:xfrm>
          <a:custGeom>
            <a:avLst/>
            <a:gdLst>
              <a:gd name="T0" fmla="*/ 0 w 6222"/>
              <a:gd name="T1" fmla="*/ 2938 h 2939"/>
              <a:gd name="T2" fmla="*/ 1441 w 6222"/>
              <a:gd name="T3" fmla="*/ 482 h 2939"/>
              <a:gd name="T4" fmla="*/ 1702 w 6222"/>
              <a:gd name="T5" fmla="*/ 1734 h 2939"/>
              <a:gd name="T6" fmla="*/ 1899 w 6222"/>
              <a:gd name="T7" fmla="*/ 1156 h 2939"/>
              <a:gd name="T8" fmla="*/ 2292 w 6222"/>
              <a:gd name="T9" fmla="*/ 2360 h 2939"/>
              <a:gd name="T10" fmla="*/ 3536 w 6222"/>
              <a:gd name="T11" fmla="*/ 0 h 2939"/>
              <a:gd name="T12" fmla="*/ 4387 w 6222"/>
              <a:gd name="T13" fmla="*/ 1493 h 2939"/>
              <a:gd name="T14" fmla="*/ 4846 w 6222"/>
              <a:gd name="T15" fmla="*/ 771 h 2939"/>
              <a:gd name="T16" fmla="*/ 5370 w 6222"/>
              <a:gd name="T17" fmla="*/ 1349 h 2939"/>
              <a:gd name="T18" fmla="*/ 6221 w 6222"/>
              <a:gd name="T19" fmla="*/ 49 h 2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9">
                <a:moveTo>
                  <a:pt x="0" y="2938"/>
                </a:moveTo>
                <a:lnTo>
                  <a:pt x="1441" y="482"/>
                </a:lnTo>
                <a:lnTo>
                  <a:pt x="1702" y="1734"/>
                </a:lnTo>
                <a:lnTo>
                  <a:pt x="1899" y="1156"/>
                </a:lnTo>
                <a:lnTo>
                  <a:pt x="2292" y="2360"/>
                </a:lnTo>
                <a:lnTo>
                  <a:pt x="3536" y="0"/>
                </a:lnTo>
                <a:lnTo>
                  <a:pt x="4387" y="1493"/>
                </a:lnTo>
                <a:lnTo>
                  <a:pt x="4846" y="771"/>
                </a:lnTo>
                <a:lnTo>
                  <a:pt x="5370" y="1349"/>
                </a:lnTo>
                <a:lnTo>
                  <a:pt x="6221" y="49"/>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6" name="Freeform 16"/>
          <p:cNvSpPr>
            <a:spLocks noChangeArrowheads="1"/>
          </p:cNvSpPr>
          <p:nvPr/>
        </p:nvSpPr>
        <p:spPr bwMode="auto">
          <a:xfrm>
            <a:off x="5327650" y="2012950"/>
            <a:ext cx="2239963" cy="1057275"/>
          </a:xfrm>
          <a:custGeom>
            <a:avLst/>
            <a:gdLst>
              <a:gd name="T0" fmla="*/ 0 w 6222"/>
              <a:gd name="T1" fmla="*/ 2936 h 2937"/>
              <a:gd name="T2" fmla="*/ 1441 w 6222"/>
              <a:gd name="T3" fmla="*/ 481 h 2937"/>
              <a:gd name="T4" fmla="*/ 1702 w 6222"/>
              <a:gd name="T5" fmla="*/ 1733 h 2937"/>
              <a:gd name="T6" fmla="*/ 1898 w 6222"/>
              <a:gd name="T7" fmla="*/ 1155 h 2937"/>
              <a:gd name="T8" fmla="*/ 2292 w 6222"/>
              <a:gd name="T9" fmla="*/ 2359 h 2937"/>
              <a:gd name="T10" fmla="*/ 3536 w 6222"/>
              <a:gd name="T11" fmla="*/ 0 h 2937"/>
              <a:gd name="T12" fmla="*/ 4387 w 6222"/>
              <a:gd name="T13" fmla="*/ 1492 h 2937"/>
              <a:gd name="T14" fmla="*/ 4846 w 6222"/>
              <a:gd name="T15" fmla="*/ 770 h 2937"/>
              <a:gd name="T16" fmla="*/ 5369 w 6222"/>
              <a:gd name="T17" fmla="*/ 1348 h 2937"/>
              <a:gd name="T18" fmla="*/ 6221 w 6222"/>
              <a:gd name="T19" fmla="*/ 48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7">
                <a:moveTo>
                  <a:pt x="0" y="2936"/>
                </a:moveTo>
                <a:lnTo>
                  <a:pt x="1441" y="481"/>
                </a:lnTo>
                <a:lnTo>
                  <a:pt x="1702" y="1733"/>
                </a:lnTo>
                <a:lnTo>
                  <a:pt x="1898" y="1155"/>
                </a:lnTo>
                <a:lnTo>
                  <a:pt x="2292" y="2359"/>
                </a:lnTo>
                <a:lnTo>
                  <a:pt x="3536" y="0"/>
                </a:lnTo>
                <a:lnTo>
                  <a:pt x="4387" y="1492"/>
                </a:lnTo>
                <a:lnTo>
                  <a:pt x="4846" y="770"/>
                </a:lnTo>
                <a:lnTo>
                  <a:pt x="5369" y="1348"/>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7" name="Freeform 17"/>
          <p:cNvSpPr>
            <a:spLocks noChangeArrowheads="1"/>
          </p:cNvSpPr>
          <p:nvPr/>
        </p:nvSpPr>
        <p:spPr bwMode="auto">
          <a:xfrm>
            <a:off x="5327650" y="4203700"/>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8" name="Freeform 18"/>
          <p:cNvSpPr>
            <a:spLocks noChangeArrowheads="1"/>
          </p:cNvSpPr>
          <p:nvPr/>
        </p:nvSpPr>
        <p:spPr bwMode="auto">
          <a:xfrm>
            <a:off x="7554913" y="4010025"/>
            <a:ext cx="1322387" cy="687388"/>
          </a:xfrm>
          <a:custGeom>
            <a:avLst/>
            <a:gdLst>
              <a:gd name="T0" fmla="*/ 0 w 3672"/>
              <a:gd name="T1" fmla="*/ 661 h 1911"/>
              <a:gd name="T2" fmla="*/ 367 w 3672"/>
              <a:gd name="T3" fmla="*/ 146 h 1911"/>
              <a:gd name="T4" fmla="*/ 954 w 3672"/>
              <a:gd name="T5" fmla="*/ 1689 h 1911"/>
              <a:gd name="T6" fmla="*/ 1321 w 3672"/>
              <a:gd name="T7" fmla="*/ 954 h 1911"/>
              <a:gd name="T8" fmla="*/ 1762 w 3672"/>
              <a:gd name="T9" fmla="*/ 1910 h 1911"/>
              <a:gd name="T10" fmla="*/ 2863 w 3672"/>
              <a:gd name="T11" fmla="*/ 0 h 1911"/>
              <a:gd name="T12" fmla="*/ 3597 w 3672"/>
              <a:gd name="T13" fmla="*/ 1248 h 1911"/>
              <a:gd name="T14" fmla="*/ 3671 w 3672"/>
              <a:gd name="T15" fmla="*/ 1322 h 19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2" h="1911">
                <a:moveTo>
                  <a:pt x="0" y="661"/>
                </a:moveTo>
                <a:lnTo>
                  <a:pt x="367" y="146"/>
                </a:lnTo>
                <a:lnTo>
                  <a:pt x="954" y="1689"/>
                </a:lnTo>
                <a:lnTo>
                  <a:pt x="1321" y="954"/>
                </a:lnTo>
                <a:lnTo>
                  <a:pt x="1762" y="1910"/>
                </a:lnTo>
                <a:lnTo>
                  <a:pt x="2863" y="0"/>
                </a:lnTo>
                <a:lnTo>
                  <a:pt x="3597" y="1248"/>
                </a:lnTo>
                <a:lnTo>
                  <a:pt x="3671" y="1322"/>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9" name="Freeform 19"/>
          <p:cNvSpPr>
            <a:spLocks noChangeArrowheads="1"/>
          </p:cNvSpPr>
          <p:nvPr/>
        </p:nvSpPr>
        <p:spPr bwMode="auto">
          <a:xfrm>
            <a:off x="5327650" y="3051175"/>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80" name="Freeform 20"/>
          <p:cNvSpPr>
            <a:spLocks noChangeArrowheads="1"/>
          </p:cNvSpPr>
          <p:nvPr/>
        </p:nvSpPr>
        <p:spPr bwMode="auto">
          <a:xfrm>
            <a:off x="5327650" y="5391150"/>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81" name="Freeform 21"/>
          <p:cNvSpPr>
            <a:spLocks noChangeArrowheads="1"/>
          </p:cNvSpPr>
          <p:nvPr/>
        </p:nvSpPr>
        <p:spPr bwMode="auto">
          <a:xfrm>
            <a:off x="7559675" y="2519363"/>
            <a:ext cx="1439863" cy="1081087"/>
          </a:xfrm>
          <a:custGeom>
            <a:avLst/>
            <a:gdLst>
              <a:gd name="T0" fmla="*/ 0 w 4001"/>
              <a:gd name="T1" fmla="*/ 1529 h 3001"/>
              <a:gd name="T2" fmla="*/ 800 w 4001"/>
              <a:gd name="T3" fmla="*/ 0 h 3001"/>
              <a:gd name="T4" fmla="*/ 1200 w 4001"/>
              <a:gd name="T5" fmla="*/ 1800 h 3001"/>
              <a:gd name="T6" fmla="*/ 2000 w 4001"/>
              <a:gd name="T7" fmla="*/ 2600 h 3001"/>
              <a:gd name="T8" fmla="*/ 2800 w 4001"/>
              <a:gd name="T9" fmla="*/ 2800 h 3001"/>
              <a:gd name="T10" fmla="*/ 3600 w 4001"/>
              <a:gd name="T11" fmla="*/ 3000 h 3001"/>
              <a:gd name="T12" fmla="*/ 3800 w 4001"/>
              <a:gd name="T13" fmla="*/ 3000 h 3001"/>
              <a:gd name="T14" fmla="*/ 4000 w 4001"/>
              <a:gd name="T15" fmla="*/ 3000 h 3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1" h="3001">
                <a:moveTo>
                  <a:pt x="0" y="1529"/>
                </a:moveTo>
                <a:lnTo>
                  <a:pt x="800" y="0"/>
                </a:lnTo>
                <a:lnTo>
                  <a:pt x="1200" y="1800"/>
                </a:lnTo>
                <a:lnTo>
                  <a:pt x="2000" y="2600"/>
                </a:lnTo>
                <a:lnTo>
                  <a:pt x="2800" y="2800"/>
                </a:lnTo>
                <a:lnTo>
                  <a:pt x="3600" y="3000"/>
                </a:lnTo>
                <a:lnTo>
                  <a:pt x="3800" y="3000"/>
                </a:lnTo>
                <a:lnTo>
                  <a:pt x="4000" y="3000"/>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82" name="Freeform 22"/>
          <p:cNvSpPr>
            <a:spLocks noChangeArrowheads="1"/>
          </p:cNvSpPr>
          <p:nvPr/>
        </p:nvSpPr>
        <p:spPr bwMode="auto">
          <a:xfrm>
            <a:off x="7580313" y="4932363"/>
            <a:ext cx="1347787" cy="1439862"/>
          </a:xfrm>
          <a:custGeom>
            <a:avLst/>
            <a:gdLst>
              <a:gd name="T0" fmla="*/ 0 w 3743"/>
              <a:gd name="T1" fmla="*/ 1400 h 4001"/>
              <a:gd name="T2" fmla="*/ 542 w 3743"/>
              <a:gd name="T3" fmla="*/ 2399 h 4001"/>
              <a:gd name="T4" fmla="*/ 1342 w 3743"/>
              <a:gd name="T5" fmla="*/ 0 h 4001"/>
              <a:gd name="T6" fmla="*/ 1943 w 3743"/>
              <a:gd name="T7" fmla="*/ 4000 h 4001"/>
              <a:gd name="T8" fmla="*/ 2742 w 3743"/>
              <a:gd name="T9" fmla="*/ 1400 h 4001"/>
              <a:gd name="T10" fmla="*/ 3142 w 3743"/>
              <a:gd name="T11" fmla="*/ 2600 h 4001"/>
              <a:gd name="T12" fmla="*/ 3742 w 3743"/>
              <a:gd name="T13" fmla="*/ 1400 h 4001"/>
            </a:gdLst>
            <a:ahLst/>
            <a:cxnLst>
              <a:cxn ang="0">
                <a:pos x="T0" y="T1"/>
              </a:cxn>
              <a:cxn ang="0">
                <a:pos x="T2" y="T3"/>
              </a:cxn>
              <a:cxn ang="0">
                <a:pos x="T4" y="T5"/>
              </a:cxn>
              <a:cxn ang="0">
                <a:pos x="T6" y="T7"/>
              </a:cxn>
              <a:cxn ang="0">
                <a:pos x="T8" y="T9"/>
              </a:cxn>
              <a:cxn ang="0">
                <a:pos x="T10" y="T11"/>
              </a:cxn>
              <a:cxn ang="0">
                <a:pos x="T12" y="T13"/>
              </a:cxn>
            </a:cxnLst>
            <a:rect l="0" t="0" r="r" b="b"/>
            <a:pathLst>
              <a:path w="3743" h="4001">
                <a:moveTo>
                  <a:pt x="0" y="1400"/>
                </a:moveTo>
                <a:lnTo>
                  <a:pt x="542" y="2399"/>
                </a:lnTo>
                <a:lnTo>
                  <a:pt x="1342" y="0"/>
                </a:lnTo>
                <a:lnTo>
                  <a:pt x="1943" y="4000"/>
                </a:lnTo>
                <a:lnTo>
                  <a:pt x="2742" y="1400"/>
                </a:lnTo>
                <a:lnTo>
                  <a:pt x="3142" y="2600"/>
                </a:lnTo>
                <a:lnTo>
                  <a:pt x="3742" y="1400"/>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83" name="Line 23"/>
          <p:cNvSpPr>
            <a:spLocks noChangeShapeType="1"/>
          </p:cNvSpPr>
          <p:nvPr/>
        </p:nvSpPr>
        <p:spPr bwMode="auto">
          <a:xfrm flipH="1">
            <a:off x="7558088" y="863600"/>
            <a:ext cx="23812" cy="5616575"/>
          </a:xfrm>
          <a:prstGeom prst="line">
            <a:avLst/>
          </a:prstGeom>
          <a:noFill/>
          <a:ln w="36000" cap="flat">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84" name="AutoShape 24"/>
          <p:cNvSpPr>
            <a:spLocks noChangeArrowheads="1"/>
          </p:cNvSpPr>
          <p:nvPr/>
        </p:nvSpPr>
        <p:spPr bwMode="auto">
          <a:xfrm>
            <a:off x="0" y="4176713"/>
            <a:ext cx="9144000" cy="2311400"/>
          </a:xfrm>
          <a:prstGeom prst="roundRect">
            <a:avLst>
              <a:gd name="adj" fmla="val 65"/>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5" name="AutoShape 25"/>
          <p:cNvSpPr>
            <a:spLocks noChangeArrowheads="1"/>
          </p:cNvSpPr>
          <p:nvPr/>
        </p:nvSpPr>
        <p:spPr bwMode="auto">
          <a:xfrm>
            <a:off x="7415213" y="3959225"/>
            <a:ext cx="2808287" cy="2227263"/>
          </a:xfrm>
          <a:prstGeom prst="roundRect">
            <a:avLst>
              <a:gd name="adj" fmla="val 6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6" name="Line 26"/>
          <p:cNvSpPr>
            <a:spLocks noChangeShapeType="1"/>
          </p:cNvSpPr>
          <p:nvPr/>
        </p:nvSpPr>
        <p:spPr bwMode="auto">
          <a:xfrm flipV="1">
            <a:off x="7551738" y="1420813"/>
            <a:ext cx="1306512" cy="593725"/>
          </a:xfrm>
          <a:prstGeom prst="line">
            <a:avLst/>
          </a:prstGeom>
          <a:noFill/>
          <a:ln w="36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87" name="Line 27"/>
          <p:cNvSpPr>
            <a:spLocks noChangeShapeType="1"/>
          </p:cNvSpPr>
          <p:nvPr/>
        </p:nvSpPr>
        <p:spPr bwMode="auto">
          <a:xfrm flipV="1">
            <a:off x="5313363" y="2011363"/>
            <a:ext cx="2249487" cy="1023937"/>
          </a:xfrm>
          <a:prstGeom prst="line">
            <a:avLst/>
          </a:prstGeom>
          <a:noFill/>
          <a:ln w="36000" cap="flat">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Basic Forecasting Techniques</a:t>
            </a:r>
          </a:p>
        </p:txBody>
      </p:sp>
      <p:pic>
        <p:nvPicPr>
          <p:cNvPr id="4198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67738" y="5905500"/>
            <a:ext cx="387350"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000" cap="flat">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8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295400"/>
            <a:ext cx="1692275" cy="461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88" name="Picture 4"/>
          <p:cNvPicPr>
            <a:picLocks noChangeAspect="1" noChangeArrowheads="1"/>
          </p:cNvPicPr>
          <p:nvPr/>
        </p:nvPicPr>
        <p:blipFill>
          <a:blip r:embed="rId5">
            <a:extLst>
              <a:ext uri="{28A0092B-C50C-407E-A947-70E740481C1C}">
                <a14:useLocalDpi xmlns:a14="http://schemas.microsoft.com/office/drawing/2010/main"/>
              </a:ext>
            </a:extLst>
          </a:blip>
          <a:srcRect r="21150"/>
          <a:stretch>
            <a:fillRect/>
          </a:stretch>
        </p:blipFill>
        <p:spPr bwMode="auto">
          <a:xfrm>
            <a:off x="107950" y="2273300"/>
            <a:ext cx="5222875" cy="823913"/>
          </a:xfrm>
          <a:prstGeom prst="rect">
            <a:avLst/>
          </a:prstGeom>
          <a:noFill/>
          <a:ln>
            <a:noFill/>
          </a:ln>
          <a:effectLst/>
          <a:extLst>
            <a:ext uri="{909E8E84-426E-40dd-AFC4-6F175D3DCCD1}">
              <a14:hiddenFill xmlns:a14="http://schemas.microsoft.com/office/drawing/2010/main">
                <a:blipFill dpi="0" rotWithShape="0">
                  <a:blip/>
                  <a:srcRect r="211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8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950" y="4319588"/>
            <a:ext cx="5287963" cy="1054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7950" y="5767388"/>
            <a:ext cx="4500563" cy="709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1"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7950" y="3475038"/>
            <a:ext cx="3816350"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992" name="Text Box 8"/>
          <p:cNvSpPr txBox="1">
            <a:spLocks noChangeArrowheads="1"/>
          </p:cNvSpPr>
          <p:nvPr/>
        </p:nvSpPr>
        <p:spPr bwMode="auto">
          <a:xfrm>
            <a:off x="0" y="850900"/>
            <a:ext cx="1584325"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Naive</a:t>
            </a:r>
          </a:p>
        </p:txBody>
      </p:sp>
      <p:sp>
        <p:nvSpPr>
          <p:cNvPr id="41993" name="Text Box 9"/>
          <p:cNvSpPr txBox="1">
            <a:spLocks noChangeArrowheads="1"/>
          </p:cNvSpPr>
          <p:nvPr/>
        </p:nvSpPr>
        <p:spPr bwMode="auto">
          <a:xfrm>
            <a:off x="0" y="1804988"/>
            <a:ext cx="2303463" cy="55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Linear Trend</a:t>
            </a:r>
          </a:p>
        </p:txBody>
      </p:sp>
      <p:sp>
        <p:nvSpPr>
          <p:cNvPr id="41994" name="Text Box 10"/>
          <p:cNvSpPr txBox="1">
            <a:spLocks noChangeArrowheads="1"/>
          </p:cNvSpPr>
          <p:nvPr/>
        </p:nvSpPr>
        <p:spPr bwMode="auto">
          <a:xfrm>
            <a:off x="0" y="300990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Average/Median</a:t>
            </a:r>
          </a:p>
        </p:txBody>
      </p:sp>
      <p:sp>
        <p:nvSpPr>
          <p:cNvPr id="41995" name="Text Box 11"/>
          <p:cNvSpPr txBox="1">
            <a:spLocks noChangeArrowheads="1"/>
          </p:cNvSpPr>
          <p:nvPr/>
        </p:nvSpPr>
        <p:spPr bwMode="auto">
          <a:xfrm>
            <a:off x="0" y="410845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ARMA</a:t>
            </a:r>
          </a:p>
        </p:txBody>
      </p:sp>
      <p:sp>
        <p:nvSpPr>
          <p:cNvPr id="41996" name="Text Box 12"/>
          <p:cNvSpPr txBox="1">
            <a:spLocks noChangeArrowheads="1"/>
          </p:cNvSpPr>
          <p:nvPr/>
        </p:nvSpPr>
        <p:spPr bwMode="auto">
          <a:xfrm>
            <a:off x="0" y="531495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Nearest Neighbor</a:t>
            </a:r>
          </a:p>
        </p:txBody>
      </p:sp>
      <p:pic>
        <p:nvPicPr>
          <p:cNvPr id="41997" name="Picture 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96288" y="2809875"/>
            <a:ext cx="387350"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000" cap="flat">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998" name="Line 14"/>
          <p:cNvSpPr>
            <a:spLocks noChangeShapeType="1"/>
          </p:cNvSpPr>
          <p:nvPr/>
        </p:nvSpPr>
        <p:spPr bwMode="auto">
          <a:xfrm flipV="1">
            <a:off x="7553325" y="954088"/>
            <a:ext cx="1295400" cy="7937"/>
          </a:xfrm>
          <a:prstGeom prst="line">
            <a:avLst/>
          </a:prstGeom>
          <a:noFill/>
          <a:ln w="36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999" name="Freeform 15"/>
          <p:cNvSpPr>
            <a:spLocks noChangeArrowheads="1"/>
          </p:cNvSpPr>
          <p:nvPr/>
        </p:nvSpPr>
        <p:spPr bwMode="auto">
          <a:xfrm>
            <a:off x="5327650" y="938213"/>
            <a:ext cx="2239963" cy="1057275"/>
          </a:xfrm>
          <a:custGeom>
            <a:avLst/>
            <a:gdLst>
              <a:gd name="T0" fmla="*/ 0 w 6222"/>
              <a:gd name="T1" fmla="*/ 2938 h 2939"/>
              <a:gd name="T2" fmla="*/ 1441 w 6222"/>
              <a:gd name="T3" fmla="*/ 482 h 2939"/>
              <a:gd name="T4" fmla="*/ 1702 w 6222"/>
              <a:gd name="T5" fmla="*/ 1734 h 2939"/>
              <a:gd name="T6" fmla="*/ 1899 w 6222"/>
              <a:gd name="T7" fmla="*/ 1156 h 2939"/>
              <a:gd name="T8" fmla="*/ 2292 w 6222"/>
              <a:gd name="T9" fmla="*/ 2360 h 2939"/>
              <a:gd name="T10" fmla="*/ 3536 w 6222"/>
              <a:gd name="T11" fmla="*/ 0 h 2939"/>
              <a:gd name="T12" fmla="*/ 4387 w 6222"/>
              <a:gd name="T13" fmla="*/ 1493 h 2939"/>
              <a:gd name="T14" fmla="*/ 4846 w 6222"/>
              <a:gd name="T15" fmla="*/ 771 h 2939"/>
              <a:gd name="T16" fmla="*/ 5370 w 6222"/>
              <a:gd name="T17" fmla="*/ 1349 h 2939"/>
              <a:gd name="T18" fmla="*/ 6221 w 6222"/>
              <a:gd name="T19" fmla="*/ 49 h 2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9">
                <a:moveTo>
                  <a:pt x="0" y="2938"/>
                </a:moveTo>
                <a:lnTo>
                  <a:pt x="1441" y="482"/>
                </a:lnTo>
                <a:lnTo>
                  <a:pt x="1702" y="1734"/>
                </a:lnTo>
                <a:lnTo>
                  <a:pt x="1899" y="1156"/>
                </a:lnTo>
                <a:lnTo>
                  <a:pt x="2292" y="2360"/>
                </a:lnTo>
                <a:lnTo>
                  <a:pt x="3536" y="0"/>
                </a:lnTo>
                <a:lnTo>
                  <a:pt x="4387" y="1493"/>
                </a:lnTo>
                <a:lnTo>
                  <a:pt x="4846" y="771"/>
                </a:lnTo>
                <a:lnTo>
                  <a:pt x="5370" y="1349"/>
                </a:lnTo>
                <a:lnTo>
                  <a:pt x="6221" y="49"/>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0" name="Freeform 16"/>
          <p:cNvSpPr>
            <a:spLocks noChangeArrowheads="1"/>
          </p:cNvSpPr>
          <p:nvPr/>
        </p:nvSpPr>
        <p:spPr bwMode="auto">
          <a:xfrm>
            <a:off x="5327650" y="2012950"/>
            <a:ext cx="2239963" cy="1057275"/>
          </a:xfrm>
          <a:custGeom>
            <a:avLst/>
            <a:gdLst>
              <a:gd name="T0" fmla="*/ 0 w 6222"/>
              <a:gd name="T1" fmla="*/ 2936 h 2937"/>
              <a:gd name="T2" fmla="*/ 1441 w 6222"/>
              <a:gd name="T3" fmla="*/ 481 h 2937"/>
              <a:gd name="T4" fmla="*/ 1702 w 6222"/>
              <a:gd name="T5" fmla="*/ 1733 h 2937"/>
              <a:gd name="T6" fmla="*/ 1898 w 6222"/>
              <a:gd name="T7" fmla="*/ 1155 h 2937"/>
              <a:gd name="T8" fmla="*/ 2292 w 6222"/>
              <a:gd name="T9" fmla="*/ 2359 h 2937"/>
              <a:gd name="T10" fmla="*/ 3536 w 6222"/>
              <a:gd name="T11" fmla="*/ 0 h 2937"/>
              <a:gd name="T12" fmla="*/ 4387 w 6222"/>
              <a:gd name="T13" fmla="*/ 1492 h 2937"/>
              <a:gd name="T14" fmla="*/ 4846 w 6222"/>
              <a:gd name="T15" fmla="*/ 770 h 2937"/>
              <a:gd name="T16" fmla="*/ 5369 w 6222"/>
              <a:gd name="T17" fmla="*/ 1348 h 2937"/>
              <a:gd name="T18" fmla="*/ 6221 w 6222"/>
              <a:gd name="T19" fmla="*/ 48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7">
                <a:moveTo>
                  <a:pt x="0" y="2936"/>
                </a:moveTo>
                <a:lnTo>
                  <a:pt x="1441" y="481"/>
                </a:lnTo>
                <a:lnTo>
                  <a:pt x="1702" y="1733"/>
                </a:lnTo>
                <a:lnTo>
                  <a:pt x="1898" y="1155"/>
                </a:lnTo>
                <a:lnTo>
                  <a:pt x="2292" y="2359"/>
                </a:lnTo>
                <a:lnTo>
                  <a:pt x="3536" y="0"/>
                </a:lnTo>
                <a:lnTo>
                  <a:pt x="4387" y="1492"/>
                </a:lnTo>
                <a:lnTo>
                  <a:pt x="4846" y="770"/>
                </a:lnTo>
                <a:lnTo>
                  <a:pt x="5369" y="1348"/>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1" name="Freeform 17"/>
          <p:cNvSpPr>
            <a:spLocks noChangeArrowheads="1"/>
          </p:cNvSpPr>
          <p:nvPr/>
        </p:nvSpPr>
        <p:spPr bwMode="auto">
          <a:xfrm>
            <a:off x="5327650" y="4203700"/>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2" name="Freeform 18"/>
          <p:cNvSpPr>
            <a:spLocks noChangeArrowheads="1"/>
          </p:cNvSpPr>
          <p:nvPr/>
        </p:nvSpPr>
        <p:spPr bwMode="auto">
          <a:xfrm>
            <a:off x="7554913" y="4010025"/>
            <a:ext cx="1322387" cy="687388"/>
          </a:xfrm>
          <a:custGeom>
            <a:avLst/>
            <a:gdLst>
              <a:gd name="T0" fmla="*/ 0 w 3672"/>
              <a:gd name="T1" fmla="*/ 661 h 1911"/>
              <a:gd name="T2" fmla="*/ 367 w 3672"/>
              <a:gd name="T3" fmla="*/ 146 h 1911"/>
              <a:gd name="T4" fmla="*/ 954 w 3672"/>
              <a:gd name="T5" fmla="*/ 1689 h 1911"/>
              <a:gd name="T6" fmla="*/ 1321 w 3672"/>
              <a:gd name="T7" fmla="*/ 954 h 1911"/>
              <a:gd name="T8" fmla="*/ 1762 w 3672"/>
              <a:gd name="T9" fmla="*/ 1910 h 1911"/>
              <a:gd name="T10" fmla="*/ 2863 w 3672"/>
              <a:gd name="T11" fmla="*/ 0 h 1911"/>
              <a:gd name="T12" fmla="*/ 3597 w 3672"/>
              <a:gd name="T13" fmla="*/ 1248 h 1911"/>
              <a:gd name="T14" fmla="*/ 3671 w 3672"/>
              <a:gd name="T15" fmla="*/ 1322 h 19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2" h="1911">
                <a:moveTo>
                  <a:pt x="0" y="661"/>
                </a:moveTo>
                <a:lnTo>
                  <a:pt x="367" y="146"/>
                </a:lnTo>
                <a:lnTo>
                  <a:pt x="954" y="1689"/>
                </a:lnTo>
                <a:lnTo>
                  <a:pt x="1321" y="954"/>
                </a:lnTo>
                <a:lnTo>
                  <a:pt x="1762" y="1910"/>
                </a:lnTo>
                <a:lnTo>
                  <a:pt x="2863" y="0"/>
                </a:lnTo>
                <a:lnTo>
                  <a:pt x="3597" y="1248"/>
                </a:lnTo>
                <a:lnTo>
                  <a:pt x="3671" y="1322"/>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3" name="Freeform 19"/>
          <p:cNvSpPr>
            <a:spLocks noChangeArrowheads="1"/>
          </p:cNvSpPr>
          <p:nvPr/>
        </p:nvSpPr>
        <p:spPr bwMode="auto">
          <a:xfrm>
            <a:off x="5327650" y="3051175"/>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4" name="Freeform 20"/>
          <p:cNvSpPr>
            <a:spLocks noChangeArrowheads="1"/>
          </p:cNvSpPr>
          <p:nvPr/>
        </p:nvSpPr>
        <p:spPr bwMode="auto">
          <a:xfrm>
            <a:off x="5327650" y="5391150"/>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5" name="Freeform 21"/>
          <p:cNvSpPr>
            <a:spLocks noChangeArrowheads="1"/>
          </p:cNvSpPr>
          <p:nvPr/>
        </p:nvSpPr>
        <p:spPr bwMode="auto">
          <a:xfrm>
            <a:off x="7559675" y="2519363"/>
            <a:ext cx="1439863" cy="1081087"/>
          </a:xfrm>
          <a:custGeom>
            <a:avLst/>
            <a:gdLst>
              <a:gd name="T0" fmla="*/ 0 w 4001"/>
              <a:gd name="T1" fmla="*/ 1529 h 3001"/>
              <a:gd name="T2" fmla="*/ 800 w 4001"/>
              <a:gd name="T3" fmla="*/ 0 h 3001"/>
              <a:gd name="T4" fmla="*/ 1200 w 4001"/>
              <a:gd name="T5" fmla="*/ 1800 h 3001"/>
              <a:gd name="T6" fmla="*/ 2000 w 4001"/>
              <a:gd name="T7" fmla="*/ 2600 h 3001"/>
              <a:gd name="T8" fmla="*/ 2800 w 4001"/>
              <a:gd name="T9" fmla="*/ 2800 h 3001"/>
              <a:gd name="T10" fmla="*/ 3600 w 4001"/>
              <a:gd name="T11" fmla="*/ 3000 h 3001"/>
              <a:gd name="T12" fmla="*/ 3800 w 4001"/>
              <a:gd name="T13" fmla="*/ 3000 h 3001"/>
              <a:gd name="T14" fmla="*/ 4000 w 4001"/>
              <a:gd name="T15" fmla="*/ 3000 h 3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1" h="3001">
                <a:moveTo>
                  <a:pt x="0" y="1529"/>
                </a:moveTo>
                <a:lnTo>
                  <a:pt x="800" y="0"/>
                </a:lnTo>
                <a:lnTo>
                  <a:pt x="1200" y="1800"/>
                </a:lnTo>
                <a:lnTo>
                  <a:pt x="2000" y="2600"/>
                </a:lnTo>
                <a:lnTo>
                  <a:pt x="2800" y="2800"/>
                </a:lnTo>
                <a:lnTo>
                  <a:pt x="3600" y="3000"/>
                </a:lnTo>
                <a:lnTo>
                  <a:pt x="3800" y="3000"/>
                </a:lnTo>
                <a:lnTo>
                  <a:pt x="4000" y="3000"/>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6" name="Freeform 22"/>
          <p:cNvSpPr>
            <a:spLocks noChangeArrowheads="1"/>
          </p:cNvSpPr>
          <p:nvPr/>
        </p:nvSpPr>
        <p:spPr bwMode="auto">
          <a:xfrm>
            <a:off x="7580313" y="4932363"/>
            <a:ext cx="1347787" cy="1439862"/>
          </a:xfrm>
          <a:custGeom>
            <a:avLst/>
            <a:gdLst>
              <a:gd name="T0" fmla="*/ 0 w 3743"/>
              <a:gd name="T1" fmla="*/ 1400 h 4001"/>
              <a:gd name="T2" fmla="*/ 542 w 3743"/>
              <a:gd name="T3" fmla="*/ 2399 h 4001"/>
              <a:gd name="T4" fmla="*/ 1342 w 3743"/>
              <a:gd name="T5" fmla="*/ 0 h 4001"/>
              <a:gd name="T6" fmla="*/ 1943 w 3743"/>
              <a:gd name="T7" fmla="*/ 4000 h 4001"/>
              <a:gd name="T8" fmla="*/ 2742 w 3743"/>
              <a:gd name="T9" fmla="*/ 1400 h 4001"/>
              <a:gd name="T10" fmla="*/ 3142 w 3743"/>
              <a:gd name="T11" fmla="*/ 2600 h 4001"/>
              <a:gd name="T12" fmla="*/ 3742 w 3743"/>
              <a:gd name="T13" fmla="*/ 1400 h 4001"/>
            </a:gdLst>
            <a:ahLst/>
            <a:cxnLst>
              <a:cxn ang="0">
                <a:pos x="T0" y="T1"/>
              </a:cxn>
              <a:cxn ang="0">
                <a:pos x="T2" y="T3"/>
              </a:cxn>
              <a:cxn ang="0">
                <a:pos x="T4" y="T5"/>
              </a:cxn>
              <a:cxn ang="0">
                <a:pos x="T6" y="T7"/>
              </a:cxn>
              <a:cxn ang="0">
                <a:pos x="T8" y="T9"/>
              </a:cxn>
              <a:cxn ang="0">
                <a:pos x="T10" y="T11"/>
              </a:cxn>
              <a:cxn ang="0">
                <a:pos x="T12" y="T13"/>
              </a:cxn>
            </a:cxnLst>
            <a:rect l="0" t="0" r="r" b="b"/>
            <a:pathLst>
              <a:path w="3743" h="4001">
                <a:moveTo>
                  <a:pt x="0" y="1400"/>
                </a:moveTo>
                <a:lnTo>
                  <a:pt x="542" y="2399"/>
                </a:lnTo>
                <a:lnTo>
                  <a:pt x="1342" y="0"/>
                </a:lnTo>
                <a:lnTo>
                  <a:pt x="1943" y="4000"/>
                </a:lnTo>
                <a:lnTo>
                  <a:pt x="2742" y="1400"/>
                </a:lnTo>
                <a:lnTo>
                  <a:pt x="3142" y="2600"/>
                </a:lnTo>
                <a:lnTo>
                  <a:pt x="3742" y="1400"/>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7" name="Line 23"/>
          <p:cNvSpPr>
            <a:spLocks noChangeShapeType="1"/>
          </p:cNvSpPr>
          <p:nvPr/>
        </p:nvSpPr>
        <p:spPr bwMode="auto">
          <a:xfrm flipH="1">
            <a:off x="7558088" y="863600"/>
            <a:ext cx="23812" cy="5616575"/>
          </a:xfrm>
          <a:prstGeom prst="line">
            <a:avLst/>
          </a:prstGeom>
          <a:noFill/>
          <a:ln w="36000" cap="flat">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8" name="AutoShape 24"/>
          <p:cNvSpPr>
            <a:spLocks noChangeArrowheads="1"/>
          </p:cNvSpPr>
          <p:nvPr/>
        </p:nvSpPr>
        <p:spPr bwMode="auto">
          <a:xfrm>
            <a:off x="0" y="5373688"/>
            <a:ext cx="9144000" cy="1112837"/>
          </a:xfrm>
          <a:prstGeom prst="roundRect">
            <a:avLst>
              <a:gd name="adj" fmla="val 13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09" name="AutoShape 25"/>
          <p:cNvSpPr>
            <a:spLocks noChangeArrowheads="1"/>
          </p:cNvSpPr>
          <p:nvPr/>
        </p:nvSpPr>
        <p:spPr bwMode="auto">
          <a:xfrm>
            <a:off x="7848600" y="4824413"/>
            <a:ext cx="1543050" cy="1223962"/>
          </a:xfrm>
          <a:prstGeom prst="roundRect">
            <a:avLst>
              <a:gd name="adj" fmla="val 130"/>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10" name="Line 26"/>
          <p:cNvSpPr>
            <a:spLocks noChangeShapeType="1"/>
          </p:cNvSpPr>
          <p:nvPr/>
        </p:nvSpPr>
        <p:spPr bwMode="auto">
          <a:xfrm flipV="1">
            <a:off x="7551738" y="1420813"/>
            <a:ext cx="1306512" cy="593725"/>
          </a:xfrm>
          <a:prstGeom prst="line">
            <a:avLst/>
          </a:prstGeom>
          <a:noFill/>
          <a:ln w="36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11" name="Line 27"/>
          <p:cNvSpPr>
            <a:spLocks noChangeShapeType="1"/>
          </p:cNvSpPr>
          <p:nvPr/>
        </p:nvSpPr>
        <p:spPr bwMode="auto">
          <a:xfrm flipV="1">
            <a:off x="5313363" y="2011363"/>
            <a:ext cx="2249487" cy="1023937"/>
          </a:xfrm>
          <a:prstGeom prst="line">
            <a:avLst/>
          </a:prstGeom>
          <a:noFill/>
          <a:ln w="36000" cap="flat">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Basic Forecasting Techniques</a:t>
            </a:r>
          </a:p>
        </p:txBody>
      </p:sp>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67738" y="5905500"/>
            <a:ext cx="387350"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000" cap="flat">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295400"/>
            <a:ext cx="1692275" cy="461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2" name="Picture 4"/>
          <p:cNvPicPr>
            <a:picLocks noChangeAspect="1" noChangeArrowheads="1"/>
          </p:cNvPicPr>
          <p:nvPr/>
        </p:nvPicPr>
        <p:blipFill>
          <a:blip r:embed="rId5">
            <a:extLst>
              <a:ext uri="{28A0092B-C50C-407E-A947-70E740481C1C}">
                <a14:useLocalDpi xmlns:a14="http://schemas.microsoft.com/office/drawing/2010/main"/>
              </a:ext>
            </a:extLst>
          </a:blip>
          <a:srcRect r="21150"/>
          <a:stretch>
            <a:fillRect/>
          </a:stretch>
        </p:blipFill>
        <p:spPr bwMode="auto">
          <a:xfrm>
            <a:off x="107950" y="2273300"/>
            <a:ext cx="5222875" cy="823913"/>
          </a:xfrm>
          <a:prstGeom prst="rect">
            <a:avLst/>
          </a:prstGeom>
          <a:noFill/>
          <a:ln>
            <a:noFill/>
          </a:ln>
          <a:effectLst/>
          <a:extLst>
            <a:ext uri="{909E8E84-426E-40dd-AFC4-6F175D3DCCD1}">
              <a14:hiddenFill xmlns:a14="http://schemas.microsoft.com/office/drawing/2010/main">
                <a:blipFill dpi="0" rotWithShape="0">
                  <a:blip/>
                  <a:srcRect r="211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950" y="4319588"/>
            <a:ext cx="5287963" cy="1054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4"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7950" y="5767388"/>
            <a:ext cx="4500563" cy="709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5"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7950" y="3475038"/>
            <a:ext cx="3816350"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6" name="Text Box 8"/>
          <p:cNvSpPr txBox="1">
            <a:spLocks noChangeArrowheads="1"/>
          </p:cNvSpPr>
          <p:nvPr/>
        </p:nvSpPr>
        <p:spPr bwMode="auto">
          <a:xfrm>
            <a:off x="0" y="850900"/>
            <a:ext cx="1584325"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Naive</a:t>
            </a:r>
          </a:p>
        </p:txBody>
      </p:sp>
      <p:sp>
        <p:nvSpPr>
          <p:cNvPr id="43017" name="Text Box 9"/>
          <p:cNvSpPr txBox="1">
            <a:spLocks noChangeArrowheads="1"/>
          </p:cNvSpPr>
          <p:nvPr/>
        </p:nvSpPr>
        <p:spPr bwMode="auto">
          <a:xfrm>
            <a:off x="0" y="1804988"/>
            <a:ext cx="2303463" cy="55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Linear Trend</a:t>
            </a:r>
          </a:p>
        </p:txBody>
      </p:sp>
      <p:sp>
        <p:nvSpPr>
          <p:cNvPr id="43018" name="Text Box 10"/>
          <p:cNvSpPr txBox="1">
            <a:spLocks noChangeArrowheads="1"/>
          </p:cNvSpPr>
          <p:nvPr/>
        </p:nvSpPr>
        <p:spPr bwMode="auto">
          <a:xfrm>
            <a:off x="0" y="300990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Average/Median</a:t>
            </a:r>
          </a:p>
        </p:txBody>
      </p:sp>
      <p:sp>
        <p:nvSpPr>
          <p:cNvPr id="43019" name="Text Box 11"/>
          <p:cNvSpPr txBox="1">
            <a:spLocks noChangeArrowheads="1"/>
          </p:cNvSpPr>
          <p:nvPr/>
        </p:nvSpPr>
        <p:spPr bwMode="auto">
          <a:xfrm>
            <a:off x="0" y="410845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ARMA</a:t>
            </a:r>
          </a:p>
        </p:txBody>
      </p:sp>
      <p:sp>
        <p:nvSpPr>
          <p:cNvPr id="43020" name="Text Box 12"/>
          <p:cNvSpPr txBox="1">
            <a:spLocks noChangeArrowheads="1"/>
          </p:cNvSpPr>
          <p:nvPr/>
        </p:nvSpPr>
        <p:spPr bwMode="auto">
          <a:xfrm>
            <a:off x="0" y="5314950"/>
            <a:ext cx="30241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smtClean="0">
                <a:solidFill>
                  <a:srgbClr val="4D4D4D"/>
                </a:solidFill>
                <a:latin typeface="Calibri" charset="0"/>
              </a:rPr>
              <a:t>Nearest Neighbor</a:t>
            </a:r>
          </a:p>
        </p:txBody>
      </p:sp>
      <p:pic>
        <p:nvPicPr>
          <p:cNvPr id="43021" name="Picture 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96288" y="2809875"/>
            <a:ext cx="387350"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000" cap="flat">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22" name="Line 14"/>
          <p:cNvSpPr>
            <a:spLocks noChangeShapeType="1"/>
          </p:cNvSpPr>
          <p:nvPr/>
        </p:nvSpPr>
        <p:spPr bwMode="auto">
          <a:xfrm flipV="1">
            <a:off x="7553325" y="954088"/>
            <a:ext cx="1295400" cy="7937"/>
          </a:xfrm>
          <a:prstGeom prst="line">
            <a:avLst/>
          </a:prstGeom>
          <a:noFill/>
          <a:ln w="36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4" name="Freeform 16"/>
          <p:cNvSpPr>
            <a:spLocks noChangeArrowheads="1"/>
          </p:cNvSpPr>
          <p:nvPr/>
        </p:nvSpPr>
        <p:spPr bwMode="auto">
          <a:xfrm>
            <a:off x="5327650" y="938213"/>
            <a:ext cx="2239963" cy="1057275"/>
          </a:xfrm>
          <a:custGeom>
            <a:avLst/>
            <a:gdLst>
              <a:gd name="T0" fmla="*/ 0 w 6222"/>
              <a:gd name="T1" fmla="*/ 2938 h 2939"/>
              <a:gd name="T2" fmla="*/ 1441 w 6222"/>
              <a:gd name="T3" fmla="*/ 482 h 2939"/>
              <a:gd name="T4" fmla="*/ 1702 w 6222"/>
              <a:gd name="T5" fmla="*/ 1734 h 2939"/>
              <a:gd name="T6" fmla="*/ 1899 w 6222"/>
              <a:gd name="T7" fmla="*/ 1156 h 2939"/>
              <a:gd name="T8" fmla="*/ 2292 w 6222"/>
              <a:gd name="T9" fmla="*/ 2360 h 2939"/>
              <a:gd name="T10" fmla="*/ 3536 w 6222"/>
              <a:gd name="T11" fmla="*/ 0 h 2939"/>
              <a:gd name="T12" fmla="*/ 4387 w 6222"/>
              <a:gd name="T13" fmla="*/ 1493 h 2939"/>
              <a:gd name="T14" fmla="*/ 4846 w 6222"/>
              <a:gd name="T15" fmla="*/ 771 h 2939"/>
              <a:gd name="T16" fmla="*/ 5370 w 6222"/>
              <a:gd name="T17" fmla="*/ 1349 h 2939"/>
              <a:gd name="T18" fmla="*/ 6221 w 6222"/>
              <a:gd name="T19" fmla="*/ 49 h 2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9">
                <a:moveTo>
                  <a:pt x="0" y="2938"/>
                </a:moveTo>
                <a:lnTo>
                  <a:pt x="1441" y="482"/>
                </a:lnTo>
                <a:lnTo>
                  <a:pt x="1702" y="1734"/>
                </a:lnTo>
                <a:lnTo>
                  <a:pt x="1899" y="1156"/>
                </a:lnTo>
                <a:lnTo>
                  <a:pt x="2292" y="2360"/>
                </a:lnTo>
                <a:lnTo>
                  <a:pt x="3536" y="0"/>
                </a:lnTo>
                <a:lnTo>
                  <a:pt x="4387" y="1493"/>
                </a:lnTo>
                <a:lnTo>
                  <a:pt x="4846" y="771"/>
                </a:lnTo>
                <a:lnTo>
                  <a:pt x="5370" y="1349"/>
                </a:lnTo>
                <a:lnTo>
                  <a:pt x="6221" y="49"/>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5" name="Freeform 17"/>
          <p:cNvSpPr>
            <a:spLocks noChangeArrowheads="1"/>
          </p:cNvSpPr>
          <p:nvPr/>
        </p:nvSpPr>
        <p:spPr bwMode="auto">
          <a:xfrm>
            <a:off x="5327650" y="2012950"/>
            <a:ext cx="2239963" cy="1057275"/>
          </a:xfrm>
          <a:custGeom>
            <a:avLst/>
            <a:gdLst>
              <a:gd name="T0" fmla="*/ 0 w 6222"/>
              <a:gd name="T1" fmla="*/ 2936 h 2937"/>
              <a:gd name="T2" fmla="*/ 1441 w 6222"/>
              <a:gd name="T3" fmla="*/ 481 h 2937"/>
              <a:gd name="T4" fmla="*/ 1702 w 6222"/>
              <a:gd name="T5" fmla="*/ 1733 h 2937"/>
              <a:gd name="T6" fmla="*/ 1898 w 6222"/>
              <a:gd name="T7" fmla="*/ 1155 h 2937"/>
              <a:gd name="T8" fmla="*/ 2292 w 6222"/>
              <a:gd name="T9" fmla="*/ 2359 h 2937"/>
              <a:gd name="T10" fmla="*/ 3536 w 6222"/>
              <a:gd name="T11" fmla="*/ 0 h 2937"/>
              <a:gd name="T12" fmla="*/ 4387 w 6222"/>
              <a:gd name="T13" fmla="*/ 1492 h 2937"/>
              <a:gd name="T14" fmla="*/ 4846 w 6222"/>
              <a:gd name="T15" fmla="*/ 770 h 2937"/>
              <a:gd name="T16" fmla="*/ 5369 w 6222"/>
              <a:gd name="T17" fmla="*/ 1348 h 2937"/>
              <a:gd name="T18" fmla="*/ 6221 w 6222"/>
              <a:gd name="T19" fmla="*/ 48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7">
                <a:moveTo>
                  <a:pt x="0" y="2936"/>
                </a:moveTo>
                <a:lnTo>
                  <a:pt x="1441" y="481"/>
                </a:lnTo>
                <a:lnTo>
                  <a:pt x="1702" y="1733"/>
                </a:lnTo>
                <a:lnTo>
                  <a:pt x="1898" y="1155"/>
                </a:lnTo>
                <a:lnTo>
                  <a:pt x="2292" y="2359"/>
                </a:lnTo>
                <a:lnTo>
                  <a:pt x="3536" y="0"/>
                </a:lnTo>
                <a:lnTo>
                  <a:pt x="4387" y="1492"/>
                </a:lnTo>
                <a:lnTo>
                  <a:pt x="4846" y="770"/>
                </a:lnTo>
                <a:lnTo>
                  <a:pt x="5369" y="1348"/>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6" name="Freeform 18"/>
          <p:cNvSpPr>
            <a:spLocks noChangeArrowheads="1"/>
          </p:cNvSpPr>
          <p:nvPr/>
        </p:nvSpPr>
        <p:spPr bwMode="auto">
          <a:xfrm>
            <a:off x="5327650" y="4203700"/>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7" name="Freeform 19"/>
          <p:cNvSpPr>
            <a:spLocks noChangeArrowheads="1"/>
          </p:cNvSpPr>
          <p:nvPr/>
        </p:nvSpPr>
        <p:spPr bwMode="auto">
          <a:xfrm>
            <a:off x="7554913" y="4010025"/>
            <a:ext cx="1322387" cy="687388"/>
          </a:xfrm>
          <a:custGeom>
            <a:avLst/>
            <a:gdLst>
              <a:gd name="T0" fmla="*/ 0 w 3672"/>
              <a:gd name="T1" fmla="*/ 661 h 1911"/>
              <a:gd name="T2" fmla="*/ 367 w 3672"/>
              <a:gd name="T3" fmla="*/ 146 h 1911"/>
              <a:gd name="T4" fmla="*/ 954 w 3672"/>
              <a:gd name="T5" fmla="*/ 1689 h 1911"/>
              <a:gd name="T6" fmla="*/ 1321 w 3672"/>
              <a:gd name="T7" fmla="*/ 954 h 1911"/>
              <a:gd name="T8" fmla="*/ 1762 w 3672"/>
              <a:gd name="T9" fmla="*/ 1910 h 1911"/>
              <a:gd name="T10" fmla="*/ 2863 w 3672"/>
              <a:gd name="T11" fmla="*/ 0 h 1911"/>
              <a:gd name="T12" fmla="*/ 3597 w 3672"/>
              <a:gd name="T13" fmla="*/ 1248 h 1911"/>
              <a:gd name="T14" fmla="*/ 3671 w 3672"/>
              <a:gd name="T15" fmla="*/ 1322 h 19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2" h="1911">
                <a:moveTo>
                  <a:pt x="0" y="661"/>
                </a:moveTo>
                <a:lnTo>
                  <a:pt x="367" y="146"/>
                </a:lnTo>
                <a:lnTo>
                  <a:pt x="954" y="1689"/>
                </a:lnTo>
                <a:lnTo>
                  <a:pt x="1321" y="954"/>
                </a:lnTo>
                <a:lnTo>
                  <a:pt x="1762" y="1910"/>
                </a:lnTo>
                <a:lnTo>
                  <a:pt x="2863" y="0"/>
                </a:lnTo>
                <a:lnTo>
                  <a:pt x="3597" y="1248"/>
                </a:lnTo>
                <a:lnTo>
                  <a:pt x="3671" y="1322"/>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8" name="Freeform 20"/>
          <p:cNvSpPr>
            <a:spLocks noChangeArrowheads="1"/>
          </p:cNvSpPr>
          <p:nvPr/>
        </p:nvSpPr>
        <p:spPr bwMode="auto">
          <a:xfrm>
            <a:off x="5327650" y="3051175"/>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9" name="Freeform 21"/>
          <p:cNvSpPr>
            <a:spLocks noChangeArrowheads="1"/>
          </p:cNvSpPr>
          <p:nvPr/>
        </p:nvSpPr>
        <p:spPr bwMode="auto">
          <a:xfrm>
            <a:off x="5327650" y="5391150"/>
            <a:ext cx="2239963" cy="1057275"/>
          </a:xfrm>
          <a:custGeom>
            <a:avLst/>
            <a:gdLst>
              <a:gd name="T0" fmla="*/ 0 w 6222"/>
              <a:gd name="T1" fmla="*/ 2937 h 2938"/>
              <a:gd name="T2" fmla="*/ 1441 w 6222"/>
              <a:gd name="T3" fmla="*/ 482 h 2938"/>
              <a:gd name="T4" fmla="*/ 1702 w 6222"/>
              <a:gd name="T5" fmla="*/ 1734 h 2938"/>
              <a:gd name="T6" fmla="*/ 1899 w 6222"/>
              <a:gd name="T7" fmla="*/ 1156 h 2938"/>
              <a:gd name="T8" fmla="*/ 2293 w 6222"/>
              <a:gd name="T9" fmla="*/ 2360 h 2938"/>
              <a:gd name="T10" fmla="*/ 3537 w 6222"/>
              <a:gd name="T11" fmla="*/ 0 h 2938"/>
              <a:gd name="T12" fmla="*/ 4387 w 6222"/>
              <a:gd name="T13" fmla="*/ 1492 h 2938"/>
              <a:gd name="T14" fmla="*/ 4846 w 6222"/>
              <a:gd name="T15" fmla="*/ 770 h 2938"/>
              <a:gd name="T16" fmla="*/ 5369 w 6222"/>
              <a:gd name="T17" fmla="*/ 1349 h 2938"/>
              <a:gd name="T18" fmla="*/ 6221 w 6222"/>
              <a:gd name="T19" fmla="*/ 48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2" h="2938">
                <a:moveTo>
                  <a:pt x="0" y="2937"/>
                </a:moveTo>
                <a:lnTo>
                  <a:pt x="1441" y="482"/>
                </a:lnTo>
                <a:lnTo>
                  <a:pt x="1702" y="1734"/>
                </a:lnTo>
                <a:lnTo>
                  <a:pt x="1899" y="1156"/>
                </a:lnTo>
                <a:lnTo>
                  <a:pt x="2293" y="2360"/>
                </a:lnTo>
                <a:lnTo>
                  <a:pt x="3537" y="0"/>
                </a:lnTo>
                <a:lnTo>
                  <a:pt x="4387" y="1492"/>
                </a:lnTo>
                <a:lnTo>
                  <a:pt x="4846" y="770"/>
                </a:lnTo>
                <a:lnTo>
                  <a:pt x="5369" y="1349"/>
                </a:lnTo>
                <a:lnTo>
                  <a:pt x="6221" y="48"/>
                </a:lnTo>
              </a:path>
            </a:pathLst>
          </a:custGeom>
          <a:noFill/>
          <a:ln w="36000" cap="flat">
            <a:solidFill>
              <a:srgbClr val="23FF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30" name="Freeform 22"/>
          <p:cNvSpPr>
            <a:spLocks noChangeArrowheads="1"/>
          </p:cNvSpPr>
          <p:nvPr/>
        </p:nvSpPr>
        <p:spPr bwMode="auto">
          <a:xfrm>
            <a:off x="7559675" y="2519363"/>
            <a:ext cx="1439863" cy="1081087"/>
          </a:xfrm>
          <a:custGeom>
            <a:avLst/>
            <a:gdLst>
              <a:gd name="T0" fmla="*/ 0 w 4001"/>
              <a:gd name="T1" fmla="*/ 1529 h 3001"/>
              <a:gd name="T2" fmla="*/ 800 w 4001"/>
              <a:gd name="T3" fmla="*/ 0 h 3001"/>
              <a:gd name="T4" fmla="*/ 1200 w 4001"/>
              <a:gd name="T5" fmla="*/ 1800 h 3001"/>
              <a:gd name="T6" fmla="*/ 2000 w 4001"/>
              <a:gd name="T7" fmla="*/ 2600 h 3001"/>
              <a:gd name="T8" fmla="*/ 2800 w 4001"/>
              <a:gd name="T9" fmla="*/ 2800 h 3001"/>
              <a:gd name="T10" fmla="*/ 3600 w 4001"/>
              <a:gd name="T11" fmla="*/ 3000 h 3001"/>
              <a:gd name="T12" fmla="*/ 3800 w 4001"/>
              <a:gd name="T13" fmla="*/ 3000 h 3001"/>
              <a:gd name="T14" fmla="*/ 4000 w 4001"/>
              <a:gd name="T15" fmla="*/ 3000 h 3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1" h="3001">
                <a:moveTo>
                  <a:pt x="0" y="1529"/>
                </a:moveTo>
                <a:lnTo>
                  <a:pt x="800" y="0"/>
                </a:lnTo>
                <a:lnTo>
                  <a:pt x="1200" y="1800"/>
                </a:lnTo>
                <a:lnTo>
                  <a:pt x="2000" y="2600"/>
                </a:lnTo>
                <a:lnTo>
                  <a:pt x="2800" y="2800"/>
                </a:lnTo>
                <a:lnTo>
                  <a:pt x="3600" y="3000"/>
                </a:lnTo>
                <a:lnTo>
                  <a:pt x="3800" y="3000"/>
                </a:lnTo>
                <a:lnTo>
                  <a:pt x="4000" y="3000"/>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31" name="Freeform 23"/>
          <p:cNvSpPr>
            <a:spLocks noChangeArrowheads="1"/>
          </p:cNvSpPr>
          <p:nvPr/>
        </p:nvSpPr>
        <p:spPr bwMode="auto">
          <a:xfrm>
            <a:off x="7580313" y="4932363"/>
            <a:ext cx="1347787" cy="1439862"/>
          </a:xfrm>
          <a:custGeom>
            <a:avLst/>
            <a:gdLst>
              <a:gd name="T0" fmla="*/ 0 w 3743"/>
              <a:gd name="T1" fmla="*/ 1400 h 4001"/>
              <a:gd name="T2" fmla="*/ 542 w 3743"/>
              <a:gd name="T3" fmla="*/ 2399 h 4001"/>
              <a:gd name="T4" fmla="*/ 1342 w 3743"/>
              <a:gd name="T5" fmla="*/ 0 h 4001"/>
              <a:gd name="T6" fmla="*/ 1943 w 3743"/>
              <a:gd name="T7" fmla="*/ 4000 h 4001"/>
              <a:gd name="T8" fmla="*/ 2742 w 3743"/>
              <a:gd name="T9" fmla="*/ 1400 h 4001"/>
              <a:gd name="T10" fmla="*/ 3142 w 3743"/>
              <a:gd name="T11" fmla="*/ 2600 h 4001"/>
              <a:gd name="T12" fmla="*/ 3742 w 3743"/>
              <a:gd name="T13" fmla="*/ 1400 h 4001"/>
            </a:gdLst>
            <a:ahLst/>
            <a:cxnLst>
              <a:cxn ang="0">
                <a:pos x="T0" y="T1"/>
              </a:cxn>
              <a:cxn ang="0">
                <a:pos x="T2" y="T3"/>
              </a:cxn>
              <a:cxn ang="0">
                <a:pos x="T4" y="T5"/>
              </a:cxn>
              <a:cxn ang="0">
                <a:pos x="T6" y="T7"/>
              </a:cxn>
              <a:cxn ang="0">
                <a:pos x="T8" y="T9"/>
              </a:cxn>
              <a:cxn ang="0">
                <a:pos x="T10" y="T11"/>
              </a:cxn>
              <a:cxn ang="0">
                <a:pos x="T12" y="T13"/>
              </a:cxn>
            </a:cxnLst>
            <a:rect l="0" t="0" r="r" b="b"/>
            <a:pathLst>
              <a:path w="3743" h="4001">
                <a:moveTo>
                  <a:pt x="0" y="1400"/>
                </a:moveTo>
                <a:lnTo>
                  <a:pt x="542" y="2399"/>
                </a:lnTo>
                <a:lnTo>
                  <a:pt x="1342" y="0"/>
                </a:lnTo>
                <a:lnTo>
                  <a:pt x="1943" y="4000"/>
                </a:lnTo>
                <a:lnTo>
                  <a:pt x="2742" y="1400"/>
                </a:lnTo>
                <a:lnTo>
                  <a:pt x="3142" y="2600"/>
                </a:lnTo>
                <a:lnTo>
                  <a:pt x="3742" y="1400"/>
                </a:lnTo>
              </a:path>
            </a:pathLst>
          </a:cu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32" name="Line 24"/>
          <p:cNvSpPr>
            <a:spLocks noChangeShapeType="1"/>
          </p:cNvSpPr>
          <p:nvPr/>
        </p:nvSpPr>
        <p:spPr bwMode="auto">
          <a:xfrm flipH="1">
            <a:off x="7558088" y="863600"/>
            <a:ext cx="23812" cy="5616575"/>
          </a:xfrm>
          <a:prstGeom prst="line">
            <a:avLst/>
          </a:prstGeom>
          <a:noFill/>
          <a:ln w="36000" cap="flat">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26"/>
          <p:cNvSpPr>
            <a:spLocks noChangeShapeType="1"/>
          </p:cNvSpPr>
          <p:nvPr/>
        </p:nvSpPr>
        <p:spPr bwMode="auto">
          <a:xfrm flipV="1">
            <a:off x="7551738" y="1420813"/>
            <a:ext cx="1306512" cy="593725"/>
          </a:xfrm>
          <a:prstGeom prst="line">
            <a:avLst/>
          </a:prstGeom>
          <a:noFill/>
          <a:ln w="36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27"/>
          <p:cNvSpPr>
            <a:spLocks noChangeShapeType="1"/>
          </p:cNvSpPr>
          <p:nvPr/>
        </p:nvSpPr>
        <p:spPr bwMode="auto">
          <a:xfrm flipV="1">
            <a:off x="5313363" y="2011363"/>
            <a:ext cx="2249487" cy="1023937"/>
          </a:xfrm>
          <a:prstGeom prst="line">
            <a:avLst/>
          </a:prstGeom>
          <a:noFill/>
          <a:ln w="36000" cap="flat">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Example Signal</a:t>
            </a:r>
          </a:p>
        </p:txBody>
      </p:sp>
      <p:sp>
        <p:nvSpPr>
          <p:cNvPr id="44034"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a:ext>
            </a:extLst>
          </a:blip>
          <a:srcRect l="36150" t="29430" r="33595" b="30237"/>
          <a:stretch>
            <a:fillRect/>
          </a:stretch>
        </p:blipFill>
        <p:spPr bwMode="auto">
          <a:xfrm>
            <a:off x="8135938" y="3959225"/>
            <a:ext cx="809625" cy="1079500"/>
          </a:xfrm>
          <a:prstGeom prst="rect">
            <a:avLst/>
          </a:prstGeom>
          <a:noFill/>
          <a:ln>
            <a:noFill/>
          </a:ln>
          <a:effectLst/>
          <a:extLst>
            <a:ext uri="{909E8E84-426E-40dd-AFC4-6F175D3DCCD1}">
              <a14:hiddenFill xmlns:a14="http://schemas.microsoft.com/office/drawing/2010/main">
                <a:blipFill dpi="0" rotWithShape="0">
                  <a:blip/>
                  <a:srcRect l="36150" t="29430" r="33595" b="3023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36"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5788" y="4699000"/>
            <a:ext cx="7381875" cy="908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4037" name="Line 5"/>
          <p:cNvSpPr>
            <a:spLocks noChangeShapeType="1"/>
          </p:cNvSpPr>
          <p:nvPr/>
        </p:nvSpPr>
        <p:spPr bwMode="auto">
          <a:xfrm>
            <a:off x="7859713" y="5446713"/>
            <a:ext cx="1176337" cy="1587"/>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38" name="Line 6"/>
          <p:cNvSpPr>
            <a:spLocks noChangeShapeType="1"/>
          </p:cNvSpPr>
          <p:nvPr/>
        </p:nvSpPr>
        <p:spPr bwMode="auto">
          <a:xfrm flipH="1">
            <a:off x="7969250" y="3887788"/>
            <a:ext cx="14288" cy="2016125"/>
          </a:xfrm>
          <a:prstGeom prst="line">
            <a:avLst/>
          </a:prstGeom>
          <a:noFill/>
          <a:ln w="36000" cap="flat">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Forecasting Can Be Very Challenging</a:t>
            </a:r>
          </a:p>
        </p:txBody>
      </p:sp>
      <p:sp>
        <p:nvSpPr>
          <p:cNvPr id="45058"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pic>
        <p:nvPicPr>
          <p:cNvPr id="4505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7663" y="1238250"/>
            <a:ext cx="8450262" cy="438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438" y="2085975"/>
            <a:ext cx="249237" cy="252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Recurring</a:t>
            </a:r>
            <a:r>
              <a:rPr lang="de-DE" sz="4000" smtClean="0">
                <a:solidFill>
                  <a:srgbClr val="FFFFFF"/>
                </a:solidFill>
                <a:latin typeface="Calibri" charset="0"/>
              </a:rPr>
              <a:t> Signal </a:t>
            </a:r>
          </a:p>
        </p:txBody>
      </p:sp>
      <p:sp>
        <p:nvSpPr>
          <p:cNvPr id="46082"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grpSp>
        <p:nvGrpSpPr>
          <p:cNvPr id="81924" name="Group 3"/>
          <p:cNvGrpSpPr>
            <a:grpSpLocks/>
          </p:cNvGrpSpPr>
          <p:nvPr/>
        </p:nvGrpSpPr>
        <p:grpSpPr bwMode="auto">
          <a:xfrm>
            <a:off x="376238" y="1252538"/>
            <a:ext cx="8389937" cy="4348162"/>
            <a:chOff x="237" y="789"/>
            <a:chExt cx="5285" cy="2739"/>
          </a:xfrm>
        </p:grpSpPr>
        <p:pic>
          <p:nvPicPr>
            <p:cNvPr id="4608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7" y="789"/>
              <a:ext cx="5285" cy="27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085" name="Picture 5"/>
            <p:cNvPicPr>
              <a:picLocks noChangeAspect="1" noChangeArrowheads="1"/>
            </p:cNvPicPr>
            <p:nvPr/>
          </p:nvPicPr>
          <p:blipFill>
            <a:blip r:embed="rId4">
              <a:extLst>
                <a:ext uri="{28A0092B-C50C-407E-A947-70E740481C1C}">
                  <a14:useLocalDpi xmlns:a14="http://schemas.microsoft.com/office/drawing/2010/main"/>
                </a:ext>
              </a:extLst>
            </a:blip>
            <a:srcRect l="36150" t="29430" r="33595" b="30237"/>
            <a:stretch>
              <a:fillRect/>
            </a:stretch>
          </p:blipFill>
          <p:spPr bwMode="auto">
            <a:xfrm>
              <a:off x="5035" y="2649"/>
              <a:ext cx="406" cy="542"/>
            </a:xfrm>
            <a:prstGeom prst="rect">
              <a:avLst/>
            </a:prstGeom>
            <a:noFill/>
            <a:ln>
              <a:noFill/>
            </a:ln>
            <a:effectLst/>
            <a:extLst>
              <a:ext uri="{909E8E84-426E-40dd-AFC4-6F175D3DCCD1}">
                <a14:hiddenFill xmlns:a14="http://schemas.microsoft.com/office/drawing/2010/main">
                  <a:blipFill dpi="0" rotWithShape="0">
                    <a:blip/>
                    <a:srcRect l="36150" t="29430" r="33595" b="3023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4608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438" y="2085975"/>
            <a:ext cx="249237" cy="252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Recurring</a:t>
            </a:r>
            <a:r>
              <a:rPr lang="de-DE" sz="4000" smtClean="0">
                <a:solidFill>
                  <a:srgbClr val="FFFFFF"/>
                </a:solidFill>
                <a:latin typeface="Calibri" charset="0"/>
              </a:rPr>
              <a:t> Signal </a:t>
            </a:r>
          </a:p>
        </p:txBody>
      </p:sp>
      <p:sp>
        <p:nvSpPr>
          <p:cNvPr id="47106"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pic>
        <p:nvPicPr>
          <p:cNvPr id="4710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7338" y="1208088"/>
            <a:ext cx="8566150" cy="4441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8" name="AutoShape 4"/>
          <p:cNvSpPr>
            <a:spLocks noChangeArrowheads="1"/>
          </p:cNvSpPr>
          <p:nvPr/>
        </p:nvSpPr>
        <p:spPr bwMode="auto">
          <a:xfrm>
            <a:off x="6988175" y="1978025"/>
            <a:ext cx="1433513" cy="3452813"/>
          </a:xfrm>
          <a:prstGeom prst="roundRect">
            <a:avLst>
              <a:gd name="adj" fmla="val 10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09" name="AutoShape 5"/>
          <p:cNvSpPr>
            <a:spLocks noChangeArrowheads="1"/>
          </p:cNvSpPr>
          <p:nvPr/>
        </p:nvSpPr>
        <p:spPr bwMode="auto">
          <a:xfrm>
            <a:off x="5426075" y="1978025"/>
            <a:ext cx="1433513" cy="3452813"/>
          </a:xfrm>
          <a:prstGeom prst="roundRect">
            <a:avLst>
              <a:gd name="adj" fmla="val 10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0" name="AutoShape 6"/>
          <p:cNvSpPr>
            <a:spLocks noChangeArrowheads="1"/>
          </p:cNvSpPr>
          <p:nvPr/>
        </p:nvSpPr>
        <p:spPr bwMode="auto">
          <a:xfrm>
            <a:off x="2303463" y="1978025"/>
            <a:ext cx="1433512" cy="3452813"/>
          </a:xfrm>
          <a:prstGeom prst="roundRect">
            <a:avLst>
              <a:gd name="adj" fmla="val 10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711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438" y="2085975"/>
            <a:ext cx="249237" cy="252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12" name="AutoShape 8"/>
          <p:cNvSpPr>
            <a:spLocks noChangeArrowheads="1"/>
          </p:cNvSpPr>
          <p:nvPr/>
        </p:nvSpPr>
        <p:spPr bwMode="auto">
          <a:xfrm>
            <a:off x="3887788" y="1978025"/>
            <a:ext cx="1355725" cy="3452813"/>
          </a:xfrm>
          <a:prstGeom prst="roundRect">
            <a:avLst>
              <a:gd name="adj" fmla="val 10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What To Do In This Case?</a:t>
            </a:r>
          </a:p>
        </p:txBody>
      </p:sp>
      <p:sp>
        <p:nvSpPr>
          <p:cNvPr id="48130"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7663" y="1238250"/>
            <a:ext cx="8450262" cy="438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438" y="2085975"/>
            <a:ext cx="249237" cy="252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What To Do In This Case?</a:t>
            </a:r>
          </a:p>
        </p:txBody>
      </p:sp>
      <p:sp>
        <p:nvSpPr>
          <p:cNvPr id="49154"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pic>
        <p:nvPicPr>
          <p:cNvPr id="4915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7663" y="1238250"/>
            <a:ext cx="8448675" cy="4379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56" name="AutoShape 4"/>
          <p:cNvSpPr>
            <a:spLocks noChangeArrowheads="1"/>
          </p:cNvSpPr>
          <p:nvPr/>
        </p:nvSpPr>
        <p:spPr bwMode="auto">
          <a:xfrm>
            <a:off x="6191250" y="1238250"/>
            <a:ext cx="1582738" cy="466725"/>
          </a:xfrm>
          <a:prstGeom prst="roundRect">
            <a:avLst>
              <a:gd name="adj" fmla="val 338"/>
            </a:avLst>
          </a:prstGeom>
          <a:noFill/>
          <a:ln w="54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915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438" y="2085975"/>
            <a:ext cx="249237" cy="252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58" name="Text Box 6"/>
          <p:cNvSpPr txBox="1">
            <a:spLocks noChangeArrowheads="1"/>
          </p:cNvSpPr>
          <p:nvPr/>
        </p:nvSpPr>
        <p:spPr bwMode="auto">
          <a:xfrm>
            <a:off x="6084888" y="1692275"/>
            <a:ext cx="2232025"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FF0000"/>
                </a:solidFill>
                <a:latin typeface="Calibri" charset="0"/>
              </a:rPr>
              <a:t>Semantics!</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0" y="808038"/>
            <a:ext cx="9144000" cy="5684837"/>
          </a:xfrm>
          <a:prstGeom prst="rect">
            <a:avLst/>
          </a:prstGeom>
          <a:solidFill>
            <a:srgbClr val="96969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78" name="Text Box 2"/>
          <p:cNvSpPr txBox="1">
            <a:spLocks noChangeArrowheads="1"/>
          </p:cNvSpPr>
          <p:nvPr/>
        </p:nvSpPr>
        <p:spPr bwMode="auto">
          <a:xfrm>
            <a:off x="685800" y="2133600"/>
            <a:ext cx="7772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5600" dirty="0" smtClean="0">
                <a:solidFill>
                  <a:srgbClr val="FFFFFF"/>
                </a:solidFill>
                <a:latin typeface="Calibri" charset="0"/>
              </a:rPr>
              <a:t>Use Semantically</a:t>
            </a:r>
          </a:p>
          <a:p>
            <a:pPr algn="r">
              <a:buClrTx/>
              <a:buFontTx/>
              <a:buNone/>
              <a:defRPr/>
            </a:pPr>
            <a:r>
              <a:rPr lang="en-US" sz="5600" dirty="0" smtClean="0">
                <a:solidFill>
                  <a:srgbClr val="FFFFFF"/>
                </a:solidFill>
                <a:latin typeface="Calibri" charset="0"/>
              </a:rPr>
              <a:t>Similar Topics</a:t>
            </a:r>
          </a:p>
        </p:txBody>
      </p:sp>
      <p:sp>
        <p:nvSpPr>
          <p:cNvPr id="50179" name="Rectangle 3"/>
          <p:cNvSpPr>
            <a:spLocks noChangeArrowheads="1"/>
          </p:cNvSpPr>
          <p:nvPr/>
        </p:nvSpPr>
        <p:spPr bwMode="auto">
          <a:xfrm>
            <a:off x="0" y="6492875"/>
            <a:ext cx="9144000" cy="365125"/>
          </a:xfrm>
          <a:prstGeom prst="rect">
            <a:avLst/>
          </a:pr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Motivation</a:t>
            </a:r>
          </a:p>
        </p:txBody>
      </p:sp>
      <p:sp>
        <p:nvSpPr>
          <p:cNvPr id="18434" name="Text Box 2"/>
          <p:cNvSpPr txBox="1">
            <a:spLocks noChangeArrowheads="1"/>
          </p:cNvSpPr>
          <p:nvPr/>
        </p:nvSpPr>
        <p:spPr bwMode="auto">
          <a:xfrm>
            <a:off x="457200" y="1066800"/>
            <a:ext cx="8229600"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1788" indent="-331788">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1pPr>
            <a:lvl2pPr marL="739775" indent="-282575">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2pPr>
            <a:lvl3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3pPr>
            <a:lvl4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4pPr>
            <a:lvl5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9pPr>
          </a:lstStyle>
          <a:p>
            <a:pPr>
              <a:spcBef>
                <a:spcPts val="700"/>
              </a:spcBef>
              <a:buClr>
                <a:srgbClr val="4D4D4D"/>
              </a:buClr>
              <a:buFont typeface="Arial" charset="0"/>
              <a:buChar char="•"/>
              <a:defRPr/>
            </a:pPr>
            <a:r>
              <a:rPr lang="en-US" sz="2800" dirty="0" smtClean="0">
                <a:solidFill>
                  <a:srgbClr val="4D4D4D"/>
                </a:solidFill>
                <a:latin typeface="Calibri" charset="0"/>
              </a:rPr>
              <a:t>People use the web for news, information, and communication</a:t>
            </a:r>
          </a:p>
          <a:p>
            <a:pPr>
              <a:spcBef>
                <a:spcPts val="700"/>
              </a:spcBef>
              <a:buClr>
                <a:srgbClr val="4D4D4D"/>
              </a:buClr>
              <a:buFont typeface="Arial" charset="0"/>
              <a:buChar char="•"/>
              <a:defRPr/>
            </a:pPr>
            <a:r>
              <a:rPr lang="en-US" sz="2800" dirty="0" smtClean="0">
                <a:solidFill>
                  <a:srgbClr val="4D4D4D"/>
                </a:solidFill>
                <a:latin typeface="Calibri" charset="0"/>
              </a:rPr>
              <a:t>Online activity becomes indicative of the interests of the global population</a:t>
            </a:r>
          </a:p>
          <a:p>
            <a:pPr>
              <a:spcBef>
                <a:spcPts val="700"/>
              </a:spcBef>
              <a:buClr>
                <a:srgbClr val="4D4D4D"/>
              </a:buClr>
              <a:buFont typeface="Arial" charset="0"/>
              <a:buNone/>
              <a:defRPr/>
            </a:pPr>
            <a:endParaRPr lang="en-US" sz="2800" dirty="0" smtClean="0">
              <a:solidFill>
                <a:srgbClr val="4D4D4D"/>
              </a:solidFill>
              <a:latin typeface="Calibri" charset="0"/>
            </a:endParaRPr>
          </a:p>
          <a:p>
            <a:pPr>
              <a:spcBef>
                <a:spcPts val="700"/>
              </a:spcBef>
              <a:buClr>
                <a:srgbClr val="4D4D4D"/>
              </a:buClr>
              <a:buFont typeface="Arial" charset="0"/>
              <a:buNone/>
              <a:defRPr/>
            </a:pPr>
            <a:endParaRPr lang="en-US" sz="2800" dirty="0" smtClean="0">
              <a:solidFill>
                <a:srgbClr val="4D4D4D"/>
              </a:solidFill>
              <a:latin typeface="Calibri" charset="0"/>
            </a:endParaRPr>
          </a:p>
          <a:p>
            <a:pPr lvl="1">
              <a:spcBef>
                <a:spcPts val="700"/>
              </a:spcBef>
              <a:buClr>
                <a:srgbClr val="808080"/>
              </a:buClr>
              <a:buFont typeface="Times New Roman" charset="0"/>
              <a:buChar char="›"/>
              <a:defRPr/>
            </a:pPr>
            <a:r>
              <a:rPr lang="en-US" sz="2800" dirty="0" smtClean="0">
                <a:solidFill>
                  <a:srgbClr val="4D4D4D"/>
                </a:solidFill>
                <a:latin typeface="Calibri" charset="0"/>
              </a:rPr>
              <a:t>„</a:t>
            </a:r>
            <a:r>
              <a:rPr lang="en-US" sz="2800" b="1" dirty="0" smtClean="0">
                <a:solidFill>
                  <a:srgbClr val="4D4D4D"/>
                </a:solidFill>
                <a:latin typeface="Calibri" charset="0"/>
              </a:rPr>
              <a:t>Mirror of Society</a:t>
            </a:r>
            <a:r>
              <a:rPr lang="en-US" sz="2800" dirty="0" smtClean="0">
                <a:solidFill>
                  <a:srgbClr val="4D4D4D"/>
                </a:solidFill>
                <a:latin typeface="Calibri" charset="0"/>
              </a:rPr>
              <a:t>“</a:t>
            </a:r>
          </a:p>
          <a:p>
            <a:pPr lvl="1">
              <a:spcBef>
                <a:spcPts val="700"/>
              </a:spcBef>
              <a:buClr>
                <a:srgbClr val="808080"/>
              </a:buClr>
              <a:defRPr/>
            </a:pPr>
            <a:r>
              <a:rPr lang="en-US" sz="1800" dirty="0" smtClean="0">
                <a:solidFill>
                  <a:srgbClr val="4D4D4D"/>
                </a:solidFill>
                <a:latin typeface="Calibri" charset="0"/>
              </a:rPr>
              <a:t>	[Steven Van </a:t>
            </a:r>
            <a:r>
              <a:rPr lang="en-US" sz="1800" dirty="0" err="1" smtClean="0">
                <a:solidFill>
                  <a:srgbClr val="4D4D4D"/>
                </a:solidFill>
                <a:latin typeface="Calibri" charset="0"/>
              </a:rPr>
              <a:t>Belleghem</a:t>
            </a:r>
            <a:r>
              <a:rPr lang="en-US" sz="1800" dirty="0" smtClean="0">
                <a:solidFill>
                  <a:srgbClr val="4D4D4D"/>
                </a:solidFill>
                <a:latin typeface="Calibri" charset="0"/>
              </a:rPr>
              <a:t>, 2012]</a:t>
            </a: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73675" y="2887663"/>
            <a:ext cx="3221038" cy="3221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Approach</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3600" y="1027113"/>
            <a:ext cx="7415213" cy="530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03" name="AutoShape 3"/>
          <p:cNvSpPr>
            <a:spLocks noChangeArrowheads="1"/>
          </p:cNvSpPr>
          <p:nvPr/>
        </p:nvSpPr>
        <p:spPr bwMode="auto">
          <a:xfrm>
            <a:off x="2519363" y="1460500"/>
            <a:ext cx="592137" cy="1228725"/>
          </a:xfrm>
          <a:prstGeom prst="roundRect">
            <a:avLst>
              <a:gd name="adj" fmla="val 269"/>
            </a:avLst>
          </a:prstGeom>
          <a:solidFill>
            <a:srgbClr val="00AE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04" name="AutoShape 4"/>
          <p:cNvSpPr>
            <a:spLocks noChangeArrowheads="1"/>
          </p:cNvSpPr>
          <p:nvPr/>
        </p:nvSpPr>
        <p:spPr bwMode="auto">
          <a:xfrm>
            <a:off x="6702425" y="4211638"/>
            <a:ext cx="592138" cy="1236662"/>
          </a:xfrm>
          <a:prstGeom prst="roundRect">
            <a:avLst>
              <a:gd name="adj" fmla="val 269"/>
            </a:avLst>
          </a:prstGeom>
          <a:solidFill>
            <a:srgbClr val="00AE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Approach</a:t>
            </a: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0588" y="979488"/>
            <a:ext cx="7364412" cy="542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2227" name="AutoShape 3"/>
          <p:cNvSpPr>
            <a:spLocks noChangeArrowheads="1"/>
          </p:cNvSpPr>
          <p:nvPr/>
        </p:nvSpPr>
        <p:spPr bwMode="auto">
          <a:xfrm>
            <a:off x="2124075" y="5327650"/>
            <a:ext cx="3384550" cy="1079500"/>
          </a:xfrm>
          <a:prstGeom prst="roundRect">
            <a:avLst>
              <a:gd name="adj" fmla="val 144"/>
            </a:avLst>
          </a:prstGeom>
          <a:solidFill>
            <a:srgbClr val="FFFF66">
              <a:alpha val="2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28" name="AutoShape 4"/>
          <p:cNvSpPr>
            <a:spLocks noChangeArrowheads="1"/>
          </p:cNvSpPr>
          <p:nvPr/>
        </p:nvSpPr>
        <p:spPr bwMode="auto">
          <a:xfrm>
            <a:off x="6076950" y="1482725"/>
            <a:ext cx="2347913" cy="3024188"/>
          </a:xfrm>
          <a:prstGeom prst="roundRect">
            <a:avLst>
              <a:gd name="adj" fmla="val 65"/>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29" name="AutoShape 5"/>
          <p:cNvSpPr>
            <a:spLocks noChangeArrowheads="1"/>
          </p:cNvSpPr>
          <p:nvPr/>
        </p:nvSpPr>
        <p:spPr bwMode="auto">
          <a:xfrm>
            <a:off x="4535488" y="1490663"/>
            <a:ext cx="1511300" cy="3028950"/>
          </a:xfrm>
          <a:prstGeom prst="roundRect">
            <a:avLst>
              <a:gd name="adj" fmla="val 102"/>
            </a:avLst>
          </a:prstGeom>
          <a:solidFill>
            <a:srgbClr val="00AE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Approach</a:t>
            </a: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0588" y="979488"/>
            <a:ext cx="7364412" cy="542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3251" name="AutoShape 3"/>
          <p:cNvSpPr>
            <a:spLocks noChangeArrowheads="1"/>
          </p:cNvSpPr>
          <p:nvPr/>
        </p:nvSpPr>
        <p:spPr bwMode="auto">
          <a:xfrm>
            <a:off x="2124075" y="5327650"/>
            <a:ext cx="3384550" cy="1079500"/>
          </a:xfrm>
          <a:prstGeom prst="roundRect">
            <a:avLst>
              <a:gd name="adj" fmla="val 144"/>
            </a:avLst>
          </a:prstGeom>
          <a:solidFill>
            <a:srgbClr val="FFFF66">
              <a:alpha val="2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2" name="AutoShape 4"/>
          <p:cNvSpPr>
            <a:spLocks noChangeArrowheads="1"/>
          </p:cNvSpPr>
          <p:nvPr/>
        </p:nvSpPr>
        <p:spPr bwMode="auto">
          <a:xfrm>
            <a:off x="4535488" y="1490663"/>
            <a:ext cx="1511300" cy="3028950"/>
          </a:xfrm>
          <a:prstGeom prst="roundRect">
            <a:avLst>
              <a:gd name="adj" fmla="val 102"/>
            </a:avLst>
          </a:prstGeom>
          <a:solidFill>
            <a:srgbClr val="00AE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Discovering Semantically Similar Topics</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3300" y="1044575"/>
            <a:ext cx="1847850" cy="114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5" name="AutoShape 3"/>
          <p:cNvSpPr>
            <a:spLocks noChangeArrowheads="1"/>
          </p:cNvSpPr>
          <p:nvPr/>
        </p:nvSpPr>
        <p:spPr bwMode="auto">
          <a:xfrm>
            <a:off x="360363" y="1152525"/>
            <a:ext cx="3384550" cy="1079500"/>
          </a:xfrm>
          <a:prstGeom prst="roundRect">
            <a:avLst>
              <a:gd name="adj" fmla="val 144"/>
            </a:avLst>
          </a:prstGeom>
          <a:solidFill>
            <a:srgbClr val="FFFF66">
              <a:alpha val="2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76" name="Text Box 4"/>
          <p:cNvSpPr txBox="1">
            <a:spLocks noChangeArrowheads="1"/>
          </p:cNvSpPr>
          <p:nvPr/>
        </p:nvSpPr>
        <p:spPr bwMode="auto">
          <a:xfrm>
            <a:off x="73025" y="1152525"/>
            <a:ext cx="3959225"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ctr">
              <a:spcBef>
                <a:spcPts val="700"/>
              </a:spcBef>
              <a:buClrTx/>
              <a:buFontTx/>
              <a:buNone/>
              <a:defRPr/>
            </a:pPr>
            <a:r>
              <a:rPr lang="en-US" sz="2800" smtClean="0">
                <a:solidFill>
                  <a:srgbClr val="4D4D4D"/>
                </a:solidFill>
                <a:latin typeface="Calibri" charset="0"/>
              </a:rPr>
              <a:t>Trending Topic:</a:t>
            </a:r>
            <a:br>
              <a:rPr lang="en-US" sz="2800" smtClean="0">
                <a:solidFill>
                  <a:srgbClr val="4D4D4D"/>
                </a:solidFill>
                <a:latin typeface="Calibri" charset="0"/>
              </a:rPr>
            </a:br>
            <a:r>
              <a:rPr lang="en-US" sz="2800" smtClean="0">
                <a:solidFill>
                  <a:srgbClr val="4D4D4D"/>
                </a:solidFill>
                <a:latin typeface="Calibri" charset="0"/>
              </a:rPr>
              <a:t>“Olympics 2012”</a:t>
            </a:r>
          </a:p>
        </p:txBody>
      </p:sp>
      <p:sp>
        <p:nvSpPr>
          <p:cNvPr id="54277" name="Line 5"/>
          <p:cNvSpPr>
            <a:spLocks noChangeShapeType="1"/>
          </p:cNvSpPr>
          <p:nvPr/>
        </p:nvSpPr>
        <p:spPr bwMode="auto">
          <a:xfrm>
            <a:off x="4608513" y="1690688"/>
            <a:ext cx="792162" cy="1587"/>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78" name="Line 6"/>
          <p:cNvSpPr>
            <a:spLocks noChangeShapeType="1"/>
          </p:cNvSpPr>
          <p:nvPr/>
        </p:nvSpPr>
        <p:spPr bwMode="auto">
          <a:xfrm>
            <a:off x="6983413" y="2339975"/>
            <a:ext cx="1587" cy="755650"/>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nvGrpSpPr>
          <p:cNvPr id="98312" name="Group 7"/>
          <p:cNvGrpSpPr>
            <a:grpSpLocks/>
          </p:cNvGrpSpPr>
          <p:nvPr/>
        </p:nvGrpSpPr>
        <p:grpSpPr bwMode="auto">
          <a:xfrm>
            <a:off x="706438" y="3209925"/>
            <a:ext cx="1739900" cy="2692400"/>
            <a:chOff x="445" y="2022"/>
            <a:chExt cx="1096" cy="1696"/>
          </a:xfrm>
        </p:grpSpPr>
        <p:pic>
          <p:nvPicPr>
            <p:cNvPr id="54280" name="Picture 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45" y="3374"/>
              <a:ext cx="332"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4281"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6" y="3175"/>
              <a:ext cx="456" cy="5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4282" name="Picture 10"/>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6" y="2022"/>
              <a:ext cx="476" cy="5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4283" name="Picture 1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 y="2022"/>
              <a:ext cx="460" cy="5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4284" name="Picture 1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5" y="2584"/>
              <a:ext cx="498" cy="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4285" name="Picture 1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100" y="2673"/>
              <a:ext cx="421" cy="5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54286" name="Line 14"/>
          <p:cNvSpPr>
            <a:spLocks noChangeShapeType="1"/>
          </p:cNvSpPr>
          <p:nvPr/>
        </p:nvSpPr>
        <p:spPr bwMode="auto">
          <a:xfrm flipH="1">
            <a:off x="2841625" y="4533900"/>
            <a:ext cx="762000" cy="1588"/>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54287" name="Picture 15"/>
          <p:cNvPicPr>
            <a:picLocks noChangeAspect="1" noChangeArrowheads="1"/>
          </p:cNvPicPr>
          <p:nvPr/>
        </p:nvPicPr>
        <p:blipFill>
          <a:blip r:embed="rId10">
            <a:extLst>
              <a:ext uri="{28A0092B-C50C-407E-A947-70E740481C1C}">
                <a14:useLocalDpi xmlns:a14="http://schemas.microsoft.com/office/drawing/2010/main"/>
              </a:ext>
            </a:extLst>
          </a:blip>
          <a:srcRect r="5423"/>
          <a:stretch>
            <a:fillRect/>
          </a:stretch>
        </p:blipFill>
        <p:spPr bwMode="auto">
          <a:xfrm>
            <a:off x="3900488" y="3403600"/>
            <a:ext cx="5184775" cy="2500313"/>
          </a:xfrm>
          <a:prstGeom prst="rect">
            <a:avLst/>
          </a:prstGeom>
          <a:noFill/>
          <a:ln>
            <a:noFill/>
          </a:ln>
          <a:effectLst/>
          <a:extLst>
            <a:ext uri="{909E8E84-426E-40dd-AFC4-6F175D3DCCD1}">
              <a14:hiddenFill xmlns:a14="http://schemas.microsoft.com/office/drawing/2010/main">
                <a:blipFill dpi="0" rotWithShape="0">
                  <a:blip/>
                  <a:srcRect r="542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Nearest Neighbor Sequence Matching</a:t>
            </a: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7775" y="1511300"/>
            <a:ext cx="3186113" cy="4178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2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75650" y="4751388"/>
            <a:ext cx="647700" cy="647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00"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35963" y="3240088"/>
            <a:ext cx="725487"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01"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16913" y="1770063"/>
            <a:ext cx="765175" cy="893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02"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13" y="1044575"/>
            <a:ext cx="3887787" cy="1843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0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0725" y="1044575"/>
            <a:ext cx="1162050" cy="1266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304" name="Line 8"/>
          <p:cNvSpPr>
            <a:spLocks noChangeShapeType="1"/>
          </p:cNvSpPr>
          <p:nvPr/>
        </p:nvSpPr>
        <p:spPr bwMode="auto">
          <a:xfrm>
            <a:off x="2016125" y="2987675"/>
            <a:ext cx="1588" cy="720725"/>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55305" name="Picture 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012950" y="4960938"/>
            <a:ext cx="754063" cy="835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00363" name="Group 10"/>
          <p:cNvGrpSpPr>
            <a:grpSpLocks/>
          </p:cNvGrpSpPr>
          <p:nvPr/>
        </p:nvGrpSpPr>
        <p:grpSpPr bwMode="auto">
          <a:xfrm>
            <a:off x="720725" y="3946525"/>
            <a:ext cx="1042988" cy="1612900"/>
            <a:chOff x="454" y="2486"/>
            <a:chExt cx="657" cy="1016"/>
          </a:xfrm>
        </p:grpSpPr>
        <p:pic>
          <p:nvPicPr>
            <p:cNvPr id="55307" name="Picture 11"/>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74" y="3297"/>
              <a:ext cx="197" cy="1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08" name="Picture 12"/>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65" y="3178"/>
              <a:ext cx="273" cy="3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09" name="Picture 13"/>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60" y="2486"/>
              <a:ext cx="285" cy="3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10" name="Picture 14"/>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35" y="2486"/>
              <a:ext cx="275" cy="3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11" name="Picture 15"/>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54" y="2823"/>
              <a:ext cx="298" cy="2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12" name="Picture 16"/>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47" y="2876"/>
              <a:ext cx="251" cy="3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55313" name="Line 17"/>
          <p:cNvSpPr>
            <a:spLocks noChangeShapeType="1"/>
          </p:cNvSpPr>
          <p:nvPr/>
        </p:nvSpPr>
        <p:spPr bwMode="auto">
          <a:xfrm flipV="1">
            <a:off x="3311525" y="3740150"/>
            <a:ext cx="1295400" cy="1158875"/>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55314" name="Picture 18"/>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973263" y="3848100"/>
            <a:ext cx="835025" cy="1022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15" name="Picture 19"/>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04825" y="7362825"/>
            <a:ext cx="5543550" cy="485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16" name="Picture 20"/>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07950" y="5940425"/>
            <a:ext cx="3924300" cy="50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17" name="Picture 21"/>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982913" y="5330825"/>
            <a:ext cx="1697037" cy="428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318" name="AutoShape 22"/>
          <p:cNvSpPr>
            <a:spLocks noChangeArrowheads="1"/>
          </p:cNvSpPr>
          <p:nvPr/>
        </p:nvSpPr>
        <p:spPr bwMode="auto">
          <a:xfrm>
            <a:off x="2087563" y="1089025"/>
            <a:ext cx="674687" cy="1581150"/>
          </a:xfrm>
          <a:prstGeom prst="roundRect">
            <a:avLst>
              <a:gd name="adj" fmla="val 231"/>
            </a:avLst>
          </a:prstGeom>
          <a:solidFill>
            <a:srgbClr val="00AE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Forecasting</a:t>
            </a:r>
          </a:p>
        </p:txBody>
      </p:sp>
      <p:grpSp>
        <p:nvGrpSpPr>
          <p:cNvPr id="102403" name="Group 2"/>
          <p:cNvGrpSpPr>
            <a:grpSpLocks/>
          </p:cNvGrpSpPr>
          <p:nvPr/>
        </p:nvGrpSpPr>
        <p:grpSpPr bwMode="auto">
          <a:xfrm>
            <a:off x="152400" y="1538288"/>
            <a:ext cx="2292350" cy="2379662"/>
            <a:chOff x="96" y="969"/>
            <a:chExt cx="1444" cy="1499"/>
          </a:xfrm>
        </p:grpSpPr>
        <p:pic>
          <p:nvPicPr>
            <p:cNvPr id="5632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 y="969"/>
              <a:ext cx="1143" cy="1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6324"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88" y="2133"/>
              <a:ext cx="230" cy="2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632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74" y="1590"/>
              <a:ext cx="259" cy="3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6326"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67" y="1061"/>
              <a:ext cx="273" cy="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56327"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00563" y="1744663"/>
            <a:ext cx="4441825" cy="214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6328" name="Line 8"/>
          <p:cNvSpPr>
            <a:spLocks noChangeShapeType="1"/>
          </p:cNvSpPr>
          <p:nvPr/>
        </p:nvSpPr>
        <p:spPr bwMode="auto">
          <a:xfrm>
            <a:off x="3024188" y="2592388"/>
            <a:ext cx="1295400" cy="1587"/>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6329" name="AutoShape 9"/>
          <p:cNvSpPr>
            <a:spLocks noChangeArrowheads="1"/>
          </p:cNvSpPr>
          <p:nvPr/>
        </p:nvSpPr>
        <p:spPr bwMode="auto">
          <a:xfrm>
            <a:off x="863600" y="228758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30" name="AutoShape 10"/>
          <p:cNvSpPr>
            <a:spLocks noChangeArrowheads="1"/>
          </p:cNvSpPr>
          <p:nvPr/>
        </p:nvSpPr>
        <p:spPr bwMode="auto">
          <a:xfrm>
            <a:off x="1223963" y="1458913"/>
            <a:ext cx="287337"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31" name="AutoShape 11"/>
          <p:cNvSpPr>
            <a:spLocks noChangeArrowheads="1"/>
          </p:cNvSpPr>
          <p:nvPr/>
        </p:nvSpPr>
        <p:spPr bwMode="auto">
          <a:xfrm>
            <a:off x="647700" y="313213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32" name="AutoShape 12"/>
          <p:cNvSpPr>
            <a:spLocks noChangeArrowheads="1"/>
          </p:cNvSpPr>
          <p:nvPr/>
        </p:nvSpPr>
        <p:spPr bwMode="auto">
          <a:xfrm>
            <a:off x="6911975" y="1771650"/>
            <a:ext cx="814388" cy="1866900"/>
          </a:xfrm>
          <a:prstGeom prst="roundRect">
            <a:avLst>
              <a:gd name="adj" fmla="val 194"/>
            </a:avLst>
          </a:prstGeom>
          <a:solidFill>
            <a:srgbClr val="00AE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5"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Forecasting</a:t>
            </a:r>
          </a:p>
        </p:txBody>
      </p:sp>
      <p:grpSp>
        <p:nvGrpSpPr>
          <p:cNvPr id="104451" name="Group 2"/>
          <p:cNvGrpSpPr>
            <a:grpSpLocks/>
          </p:cNvGrpSpPr>
          <p:nvPr/>
        </p:nvGrpSpPr>
        <p:grpSpPr bwMode="auto">
          <a:xfrm>
            <a:off x="152400" y="1538288"/>
            <a:ext cx="2292350" cy="2379662"/>
            <a:chOff x="96" y="969"/>
            <a:chExt cx="1444" cy="1499"/>
          </a:xfrm>
        </p:grpSpPr>
        <p:pic>
          <p:nvPicPr>
            <p:cNvPr id="5734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 y="969"/>
              <a:ext cx="1143" cy="1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7348"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88" y="2133"/>
              <a:ext cx="230" cy="2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7349"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74" y="1590"/>
              <a:ext cx="259" cy="3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7350"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67" y="1061"/>
              <a:ext cx="273" cy="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57351"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00563" y="1744663"/>
            <a:ext cx="4441825" cy="214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7352"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9388" y="4314825"/>
            <a:ext cx="8855075" cy="9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7353" name="Line 9"/>
          <p:cNvSpPr>
            <a:spLocks noChangeShapeType="1"/>
          </p:cNvSpPr>
          <p:nvPr/>
        </p:nvSpPr>
        <p:spPr bwMode="auto">
          <a:xfrm>
            <a:off x="3024188" y="2592388"/>
            <a:ext cx="1295400" cy="1587"/>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7354" name="AutoShape 10"/>
          <p:cNvSpPr>
            <a:spLocks noChangeArrowheads="1"/>
          </p:cNvSpPr>
          <p:nvPr/>
        </p:nvSpPr>
        <p:spPr bwMode="auto">
          <a:xfrm>
            <a:off x="863600" y="228758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55" name="AutoShape 11"/>
          <p:cNvSpPr>
            <a:spLocks noChangeArrowheads="1"/>
          </p:cNvSpPr>
          <p:nvPr/>
        </p:nvSpPr>
        <p:spPr bwMode="auto">
          <a:xfrm>
            <a:off x="1223963" y="1458913"/>
            <a:ext cx="287337"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56" name="AutoShape 12"/>
          <p:cNvSpPr>
            <a:spLocks noChangeArrowheads="1"/>
          </p:cNvSpPr>
          <p:nvPr/>
        </p:nvSpPr>
        <p:spPr bwMode="auto">
          <a:xfrm>
            <a:off x="647700" y="313213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57" name="AutoShape 13"/>
          <p:cNvSpPr>
            <a:spLocks noChangeArrowheads="1"/>
          </p:cNvSpPr>
          <p:nvPr/>
        </p:nvSpPr>
        <p:spPr bwMode="auto">
          <a:xfrm>
            <a:off x="6911975" y="1771650"/>
            <a:ext cx="814388" cy="1866900"/>
          </a:xfrm>
          <a:prstGeom prst="roundRect">
            <a:avLst>
              <a:gd name="adj" fmla="val 194"/>
            </a:avLst>
          </a:prstGeom>
          <a:solidFill>
            <a:srgbClr val="00AE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Forecasting</a:t>
            </a:r>
          </a:p>
        </p:txBody>
      </p:sp>
      <p:grpSp>
        <p:nvGrpSpPr>
          <p:cNvPr id="106499" name="Group 2"/>
          <p:cNvGrpSpPr>
            <a:grpSpLocks/>
          </p:cNvGrpSpPr>
          <p:nvPr/>
        </p:nvGrpSpPr>
        <p:grpSpPr bwMode="auto">
          <a:xfrm>
            <a:off x="152400" y="1538288"/>
            <a:ext cx="2292350" cy="2379662"/>
            <a:chOff x="96" y="969"/>
            <a:chExt cx="1444" cy="1499"/>
          </a:xfrm>
        </p:grpSpPr>
        <p:pic>
          <p:nvPicPr>
            <p:cNvPr id="5837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 y="969"/>
              <a:ext cx="1143" cy="1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8372"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88" y="2133"/>
              <a:ext cx="230" cy="2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8373"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74" y="1590"/>
              <a:ext cx="259" cy="3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8374"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67" y="1061"/>
              <a:ext cx="273" cy="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5837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00563" y="1744663"/>
            <a:ext cx="4441825" cy="214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8376"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9388" y="4314825"/>
            <a:ext cx="8855075" cy="9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8377" name="Line 9"/>
          <p:cNvSpPr>
            <a:spLocks noChangeShapeType="1"/>
          </p:cNvSpPr>
          <p:nvPr/>
        </p:nvSpPr>
        <p:spPr bwMode="auto">
          <a:xfrm>
            <a:off x="3024188" y="2592388"/>
            <a:ext cx="1295400" cy="1587"/>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8378" name="AutoShape 10"/>
          <p:cNvSpPr>
            <a:spLocks noChangeArrowheads="1"/>
          </p:cNvSpPr>
          <p:nvPr/>
        </p:nvSpPr>
        <p:spPr bwMode="auto">
          <a:xfrm>
            <a:off x="863600" y="228758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79" name="AutoShape 11"/>
          <p:cNvSpPr>
            <a:spLocks noChangeArrowheads="1"/>
          </p:cNvSpPr>
          <p:nvPr/>
        </p:nvSpPr>
        <p:spPr bwMode="auto">
          <a:xfrm>
            <a:off x="1223963" y="1458913"/>
            <a:ext cx="287337"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80" name="AutoShape 12"/>
          <p:cNvSpPr>
            <a:spLocks noChangeArrowheads="1"/>
          </p:cNvSpPr>
          <p:nvPr/>
        </p:nvSpPr>
        <p:spPr bwMode="auto">
          <a:xfrm>
            <a:off x="647700" y="313213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58381" name="Picture 13"/>
          <p:cNvPicPr>
            <a:picLocks noChangeAspect="1" noChangeArrowheads="1"/>
          </p:cNvPicPr>
          <p:nvPr/>
        </p:nvPicPr>
        <p:blipFill>
          <a:blip r:embed="rId8">
            <a:extLst>
              <a:ext uri="{28A0092B-C50C-407E-A947-70E740481C1C}">
                <a14:useLocalDpi xmlns:a14="http://schemas.microsoft.com/office/drawing/2010/main"/>
              </a:ext>
            </a:extLst>
          </a:blip>
          <a:srcRect r="79674" b="30518"/>
          <a:stretch>
            <a:fillRect/>
          </a:stretch>
        </p:blipFill>
        <p:spPr bwMode="auto">
          <a:xfrm>
            <a:off x="4500563" y="1152525"/>
            <a:ext cx="1800225" cy="655638"/>
          </a:xfrm>
          <a:prstGeom prst="rect">
            <a:avLst/>
          </a:prstGeom>
          <a:noFill/>
          <a:ln>
            <a:noFill/>
          </a:ln>
          <a:effectLst/>
          <a:extLst>
            <a:ext uri="{909E8E84-426E-40dd-AFC4-6F175D3DCCD1}">
              <a14:hiddenFill xmlns:a14="http://schemas.microsoft.com/office/drawing/2010/main">
                <a:blipFill dpi="0" rotWithShape="0">
                  <a:blip/>
                  <a:srcRect r="79674" b="305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8382" name="AutoShape 14"/>
          <p:cNvSpPr>
            <a:spLocks noChangeArrowheads="1"/>
          </p:cNvSpPr>
          <p:nvPr/>
        </p:nvSpPr>
        <p:spPr bwMode="auto">
          <a:xfrm>
            <a:off x="142875" y="4265613"/>
            <a:ext cx="1836738" cy="665162"/>
          </a:xfrm>
          <a:prstGeom prst="roundRect">
            <a:avLst>
              <a:gd name="adj" fmla="val 556"/>
            </a:avLst>
          </a:prstGeom>
          <a:noFill/>
          <a:ln w="54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83" name="AutoShape 15"/>
          <p:cNvSpPr>
            <a:spLocks noChangeArrowheads="1"/>
          </p:cNvSpPr>
          <p:nvPr/>
        </p:nvSpPr>
        <p:spPr bwMode="auto">
          <a:xfrm>
            <a:off x="4464050" y="1106488"/>
            <a:ext cx="1836738" cy="665162"/>
          </a:xfrm>
          <a:prstGeom prst="roundRect">
            <a:avLst>
              <a:gd name="adj" fmla="val 556"/>
            </a:avLst>
          </a:prstGeom>
          <a:noFill/>
          <a:ln w="54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84" name="AutoShape 16"/>
          <p:cNvSpPr>
            <a:spLocks noChangeArrowheads="1"/>
          </p:cNvSpPr>
          <p:nvPr/>
        </p:nvSpPr>
        <p:spPr bwMode="auto">
          <a:xfrm>
            <a:off x="6911975" y="1771650"/>
            <a:ext cx="814388" cy="1866900"/>
          </a:xfrm>
          <a:prstGeom prst="roundRect">
            <a:avLst>
              <a:gd name="adj" fmla="val 194"/>
            </a:avLst>
          </a:prstGeom>
          <a:solidFill>
            <a:srgbClr val="00AE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Forecasting</a:t>
            </a:r>
          </a:p>
        </p:txBody>
      </p:sp>
      <p:grpSp>
        <p:nvGrpSpPr>
          <p:cNvPr id="108547" name="Group 2"/>
          <p:cNvGrpSpPr>
            <a:grpSpLocks/>
          </p:cNvGrpSpPr>
          <p:nvPr/>
        </p:nvGrpSpPr>
        <p:grpSpPr bwMode="auto">
          <a:xfrm>
            <a:off x="152400" y="1538288"/>
            <a:ext cx="2292350" cy="2379662"/>
            <a:chOff x="96" y="969"/>
            <a:chExt cx="1444" cy="1499"/>
          </a:xfrm>
        </p:grpSpPr>
        <p:pic>
          <p:nvPicPr>
            <p:cNvPr id="5939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 y="969"/>
              <a:ext cx="1143" cy="1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9396"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88" y="2133"/>
              <a:ext cx="230" cy="2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9397"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74" y="1590"/>
              <a:ext cx="259" cy="3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9398"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67" y="1061"/>
              <a:ext cx="273" cy="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59399"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00563" y="1744663"/>
            <a:ext cx="4441825" cy="214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9400"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9388" y="4314825"/>
            <a:ext cx="8855075" cy="9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401" name="Line 9"/>
          <p:cNvSpPr>
            <a:spLocks noChangeShapeType="1"/>
          </p:cNvSpPr>
          <p:nvPr/>
        </p:nvSpPr>
        <p:spPr bwMode="auto">
          <a:xfrm>
            <a:off x="3024188" y="2592388"/>
            <a:ext cx="1295400" cy="1587"/>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9402" name="AutoShape 10"/>
          <p:cNvSpPr>
            <a:spLocks noChangeArrowheads="1"/>
          </p:cNvSpPr>
          <p:nvPr/>
        </p:nvSpPr>
        <p:spPr bwMode="auto">
          <a:xfrm>
            <a:off x="863600" y="228758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03" name="AutoShape 11"/>
          <p:cNvSpPr>
            <a:spLocks noChangeArrowheads="1"/>
          </p:cNvSpPr>
          <p:nvPr/>
        </p:nvSpPr>
        <p:spPr bwMode="auto">
          <a:xfrm>
            <a:off x="1223963" y="1458913"/>
            <a:ext cx="287337"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04" name="AutoShape 12"/>
          <p:cNvSpPr>
            <a:spLocks noChangeArrowheads="1"/>
          </p:cNvSpPr>
          <p:nvPr/>
        </p:nvSpPr>
        <p:spPr bwMode="auto">
          <a:xfrm>
            <a:off x="647700" y="313213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59405" name="Picture 13"/>
          <p:cNvPicPr>
            <a:picLocks noChangeAspect="1" noChangeArrowheads="1"/>
          </p:cNvPicPr>
          <p:nvPr/>
        </p:nvPicPr>
        <p:blipFill>
          <a:blip r:embed="rId8">
            <a:extLst>
              <a:ext uri="{28A0092B-C50C-407E-A947-70E740481C1C}">
                <a14:useLocalDpi xmlns:a14="http://schemas.microsoft.com/office/drawing/2010/main"/>
              </a:ext>
            </a:extLst>
          </a:blip>
          <a:srcRect r="79674" b="30518"/>
          <a:stretch>
            <a:fillRect/>
          </a:stretch>
        </p:blipFill>
        <p:spPr bwMode="auto">
          <a:xfrm>
            <a:off x="4500563" y="1152525"/>
            <a:ext cx="1800225" cy="655638"/>
          </a:xfrm>
          <a:prstGeom prst="rect">
            <a:avLst/>
          </a:prstGeom>
          <a:noFill/>
          <a:ln>
            <a:noFill/>
          </a:ln>
          <a:effectLst/>
          <a:extLst>
            <a:ext uri="{909E8E84-426E-40dd-AFC4-6F175D3DCCD1}">
              <a14:hiddenFill xmlns:a14="http://schemas.microsoft.com/office/drawing/2010/main">
                <a:blipFill dpi="0" rotWithShape="0">
                  <a:blip/>
                  <a:srcRect r="79674" b="305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9406" name="Picture 14"/>
          <p:cNvPicPr>
            <a:picLocks noChangeAspect="1" noChangeArrowheads="1"/>
          </p:cNvPicPr>
          <p:nvPr/>
        </p:nvPicPr>
        <p:blipFill>
          <a:blip r:embed="rId8">
            <a:extLst>
              <a:ext uri="{28A0092B-C50C-407E-A947-70E740481C1C}">
                <a14:useLocalDpi xmlns:a14="http://schemas.microsoft.com/office/drawing/2010/main"/>
              </a:ext>
            </a:extLst>
          </a:blip>
          <a:srcRect l="25200" t="43747" r="49155" b="816"/>
          <a:stretch>
            <a:fillRect/>
          </a:stretch>
        </p:blipFill>
        <p:spPr bwMode="auto">
          <a:xfrm>
            <a:off x="144463" y="917575"/>
            <a:ext cx="2270125" cy="522288"/>
          </a:xfrm>
          <a:prstGeom prst="rect">
            <a:avLst/>
          </a:prstGeom>
          <a:noFill/>
          <a:ln>
            <a:noFill/>
          </a:ln>
          <a:effectLst/>
          <a:extLst>
            <a:ext uri="{909E8E84-426E-40dd-AFC4-6F175D3DCCD1}">
              <a14:hiddenFill xmlns:a14="http://schemas.microsoft.com/office/drawing/2010/main">
                <a:blipFill dpi="0" rotWithShape="0">
                  <a:blip/>
                  <a:srcRect l="25200" t="43747" r="49155" b="8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407" name="AutoShape 15"/>
          <p:cNvSpPr>
            <a:spLocks noChangeArrowheads="1"/>
          </p:cNvSpPr>
          <p:nvPr/>
        </p:nvSpPr>
        <p:spPr bwMode="auto">
          <a:xfrm>
            <a:off x="107950" y="863600"/>
            <a:ext cx="2306638" cy="665163"/>
          </a:xfrm>
          <a:prstGeom prst="roundRect">
            <a:avLst>
              <a:gd name="adj" fmla="val 556"/>
            </a:avLst>
          </a:prstGeom>
          <a:noFill/>
          <a:ln w="54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08" name="AutoShape 16"/>
          <p:cNvSpPr>
            <a:spLocks noChangeArrowheads="1"/>
          </p:cNvSpPr>
          <p:nvPr/>
        </p:nvSpPr>
        <p:spPr bwMode="auto">
          <a:xfrm>
            <a:off x="2408238" y="4643438"/>
            <a:ext cx="2306637" cy="665162"/>
          </a:xfrm>
          <a:prstGeom prst="roundRect">
            <a:avLst>
              <a:gd name="adj" fmla="val 556"/>
            </a:avLst>
          </a:prstGeom>
          <a:noFill/>
          <a:ln w="54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09" name="AutoShape 17"/>
          <p:cNvSpPr>
            <a:spLocks noChangeArrowheads="1"/>
          </p:cNvSpPr>
          <p:nvPr/>
        </p:nvSpPr>
        <p:spPr bwMode="auto">
          <a:xfrm>
            <a:off x="6911975" y="1771650"/>
            <a:ext cx="814388" cy="1866900"/>
          </a:xfrm>
          <a:prstGeom prst="roundRect">
            <a:avLst>
              <a:gd name="adj" fmla="val 194"/>
            </a:avLst>
          </a:prstGeom>
          <a:solidFill>
            <a:srgbClr val="00AE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Forecasting</a:t>
            </a:r>
          </a:p>
        </p:txBody>
      </p:sp>
      <p:grpSp>
        <p:nvGrpSpPr>
          <p:cNvPr id="110595" name="Group 2"/>
          <p:cNvGrpSpPr>
            <a:grpSpLocks/>
          </p:cNvGrpSpPr>
          <p:nvPr/>
        </p:nvGrpSpPr>
        <p:grpSpPr bwMode="auto">
          <a:xfrm>
            <a:off x="152400" y="1538288"/>
            <a:ext cx="2292350" cy="2379662"/>
            <a:chOff x="96" y="969"/>
            <a:chExt cx="1444" cy="1499"/>
          </a:xfrm>
        </p:grpSpPr>
        <p:pic>
          <p:nvPicPr>
            <p:cNvPr id="6041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 y="969"/>
              <a:ext cx="1143" cy="1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0"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88" y="2133"/>
              <a:ext cx="230" cy="2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1"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74" y="1590"/>
              <a:ext cx="259" cy="3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2"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67" y="1061"/>
              <a:ext cx="273" cy="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60423"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00563" y="1744663"/>
            <a:ext cx="4441825" cy="214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4"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9388" y="4314825"/>
            <a:ext cx="8855075" cy="9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5" name="Line 9"/>
          <p:cNvSpPr>
            <a:spLocks noChangeShapeType="1"/>
          </p:cNvSpPr>
          <p:nvPr/>
        </p:nvSpPr>
        <p:spPr bwMode="auto">
          <a:xfrm>
            <a:off x="3024188" y="2592388"/>
            <a:ext cx="1295400" cy="1587"/>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0426" name="AutoShape 10"/>
          <p:cNvSpPr>
            <a:spLocks noChangeArrowheads="1"/>
          </p:cNvSpPr>
          <p:nvPr/>
        </p:nvSpPr>
        <p:spPr bwMode="auto">
          <a:xfrm>
            <a:off x="863600" y="228758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7" name="AutoShape 11"/>
          <p:cNvSpPr>
            <a:spLocks noChangeArrowheads="1"/>
          </p:cNvSpPr>
          <p:nvPr/>
        </p:nvSpPr>
        <p:spPr bwMode="auto">
          <a:xfrm>
            <a:off x="1223963" y="1458913"/>
            <a:ext cx="287337"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8" name="AutoShape 12"/>
          <p:cNvSpPr>
            <a:spLocks noChangeArrowheads="1"/>
          </p:cNvSpPr>
          <p:nvPr/>
        </p:nvSpPr>
        <p:spPr bwMode="auto">
          <a:xfrm>
            <a:off x="647700" y="313213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60429" name="Picture 13"/>
          <p:cNvPicPr>
            <a:picLocks noChangeAspect="1" noChangeArrowheads="1"/>
          </p:cNvPicPr>
          <p:nvPr/>
        </p:nvPicPr>
        <p:blipFill>
          <a:blip r:embed="rId8">
            <a:extLst>
              <a:ext uri="{28A0092B-C50C-407E-A947-70E740481C1C}">
                <a14:useLocalDpi xmlns:a14="http://schemas.microsoft.com/office/drawing/2010/main"/>
              </a:ext>
            </a:extLst>
          </a:blip>
          <a:srcRect r="79674" b="30518"/>
          <a:stretch>
            <a:fillRect/>
          </a:stretch>
        </p:blipFill>
        <p:spPr bwMode="auto">
          <a:xfrm>
            <a:off x="4500563" y="1152525"/>
            <a:ext cx="1800225" cy="655638"/>
          </a:xfrm>
          <a:prstGeom prst="rect">
            <a:avLst/>
          </a:prstGeom>
          <a:noFill/>
          <a:ln>
            <a:noFill/>
          </a:ln>
          <a:effectLst/>
          <a:extLst>
            <a:ext uri="{909E8E84-426E-40dd-AFC4-6F175D3DCCD1}">
              <a14:hiddenFill xmlns:a14="http://schemas.microsoft.com/office/drawing/2010/main">
                <a:blipFill dpi="0" rotWithShape="0">
                  <a:blip/>
                  <a:srcRect r="79674" b="305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30" name="Picture 14"/>
          <p:cNvPicPr>
            <a:picLocks noChangeAspect="1" noChangeArrowheads="1"/>
          </p:cNvPicPr>
          <p:nvPr/>
        </p:nvPicPr>
        <p:blipFill>
          <a:blip r:embed="rId8">
            <a:extLst>
              <a:ext uri="{28A0092B-C50C-407E-A947-70E740481C1C}">
                <a14:useLocalDpi xmlns:a14="http://schemas.microsoft.com/office/drawing/2010/main"/>
              </a:ext>
            </a:extLst>
          </a:blip>
          <a:srcRect l="25200" t="43747" r="49155" b="816"/>
          <a:stretch>
            <a:fillRect/>
          </a:stretch>
        </p:blipFill>
        <p:spPr bwMode="auto">
          <a:xfrm>
            <a:off x="144463" y="917575"/>
            <a:ext cx="2270125" cy="522288"/>
          </a:xfrm>
          <a:prstGeom prst="rect">
            <a:avLst/>
          </a:prstGeom>
          <a:noFill/>
          <a:ln>
            <a:noFill/>
          </a:ln>
          <a:effectLst/>
          <a:extLst>
            <a:ext uri="{909E8E84-426E-40dd-AFC4-6F175D3DCCD1}">
              <a14:hiddenFill xmlns:a14="http://schemas.microsoft.com/office/drawing/2010/main">
                <a:blipFill dpi="0" rotWithShape="0">
                  <a:blip/>
                  <a:srcRect l="25200" t="43747" r="49155" b="8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31" name="Picture 15"/>
          <p:cNvPicPr>
            <a:picLocks noChangeAspect="1" noChangeArrowheads="1"/>
          </p:cNvPicPr>
          <p:nvPr/>
        </p:nvPicPr>
        <p:blipFill>
          <a:blip r:embed="rId8">
            <a:extLst>
              <a:ext uri="{28A0092B-C50C-407E-A947-70E740481C1C}">
                <a14:useLocalDpi xmlns:a14="http://schemas.microsoft.com/office/drawing/2010/main"/>
              </a:ext>
            </a:extLst>
          </a:blip>
          <a:srcRect l="31030" r="53656" b="54199"/>
          <a:stretch>
            <a:fillRect/>
          </a:stretch>
        </p:blipFill>
        <p:spPr bwMode="auto">
          <a:xfrm>
            <a:off x="3024188" y="2663825"/>
            <a:ext cx="1355725" cy="431800"/>
          </a:xfrm>
          <a:prstGeom prst="rect">
            <a:avLst/>
          </a:prstGeom>
          <a:noFill/>
          <a:ln>
            <a:noFill/>
          </a:ln>
          <a:effectLst/>
          <a:extLst>
            <a:ext uri="{909E8E84-426E-40dd-AFC4-6F175D3DCCD1}">
              <a14:hiddenFill xmlns:a14="http://schemas.microsoft.com/office/drawing/2010/main">
                <a:blipFill dpi="0" rotWithShape="0">
                  <a:blip/>
                  <a:srcRect l="31030" r="53656" b="541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32" name="AutoShape 16"/>
          <p:cNvSpPr>
            <a:spLocks noChangeArrowheads="1"/>
          </p:cNvSpPr>
          <p:nvPr/>
        </p:nvSpPr>
        <p:spPr bwMode="auto">
          <a:xfrm>
            <a:off x="2916238" y="2700338"/>
            <a:ext cx="1511300" cy="503237"/>
          </a:xfrm>
          <a:prstGeom prst="roundRect">
            <a:avLst>
              <a:gd name="adj" fmla="val 556"/>
            </a:avLst>
          </a:prstGeom>
          <a:noFill/>
          <a:ln w="54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33" name="AutoShape 17"/>
          <p:cNvSpPr>
            <a:spLocks noChangeArrowheads="1"/>
          </p:cNvSpPr>
          <p:nvPr/>
        </p:nvSpPr>
        <p:spPr bwMode="auto">
          <a:xfrm>
            <a:off x="2816225" y="4329113"/>
            <a:ext cx="1511300" cy="503237"/>
          </a:xfrm>
          <a:prstGeom prst="roundRect">
            <a:avLst>
              <a:gd name="adj" fmla="val 556"/>
            </a:avLst>
          </a:prstGeom>
          <a:noFill/>
          <a:ln w="54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34" name="AutoShape 18"/>
          <p:cNvSpPr>
            <a:spLocks noChangeArrowheads="1"/>
          </p:cNvSpPr>
          <p:nvPr/>
        </p:nvSpPr>
        <p:spPr bwMode="auto">
          <a:xfrm>
            <a:off x="6911975" y="1771650"/>
            <a:ext cx="814388" cy="1866900"/>
          </a:xfrm>
          <a:prstGeom prst="roundRect">
            <a:avLst>
              <a:gd name="adj" fmla="val 194"/>
            </a:avLst>
          </a:prstGeom>
          <a:solidFill>
            <a:srgbClr val="00AE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0" y="808038"/>
            <a:ext cx="9144000" cy="5684837"/>
          </a:xfrm>
          <a:prstGeom prst="rect">
            <a:avLst/>
          </a:prstGeom>
          <a:solidFill>
            <a:srgbClr val="96969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58" name="Text Box 2"/>
          <p:cNvSpPr txBox="1">
            <a:spLocks noChangeArrowheads="1"/>
          </p:cNvSpPr>
          <p:nvPr/>
        </p:nvSpPr>
        <p:spPr bwMode="auto">
          <a:xfrm>
            <a:off x="0" y="2133600"/>
            <a:ext cx="84582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5600" dirty="0" smtClean="0">
                <a:solidFill>
                  <a:srgbClr val="FFFFFF"/>
                </a:solidFill>
                <a:latin typeface="Calibri" charset="0"/>
              </a:rPr>
              <a:t>Use Cases of Online Activity</a:t>
            </a:r>
          </a:p>
        </p:txBody>
      </p:sp>
      <p:sp>
        <p:nvSpPr>
          <p:cNvPr id="19459" name="Rectangle 3"/>
          <p:cNvSpPr>
            <a:spLocks noChangeArrowheads="1"/>
          </p:cNvSpPr>
          <p:nvPr/>
        </p:nvSpPr>
        <p:spPr bwMode="auto">
          <a:xfrm>
            <a:off x="0" y="6492875"/>
            <a:ext cx="9144000" cy="365125"/>
          </a:xfrm>
          <a:prstGeom prst="rect">
            <a:avLst/>
          </a:pr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Forecasting</a:t>
            </a:r>
          </a:p>
        </p:txBody>
      </p:sp>
      <p:grpSp>
        <p:nvGrpSpPr>
          <p:cNvPr id="112643" name="Group 2"/>
          <p:cNvGrpSpPr>
            <a:grpSpLocks/>
          </p:cNvGrpSpPr>
          <p:nvPr/>
        </p:nvGrpSpPr>
        <p:grpSpPr bwMode="auto">
          <a:xfrm>
            <a:off x="152400" y="1538288"/>
            <a:ext cx="2292350" cy="2379662"/>
            <a:chOff x="96" y="969"/>
            <a:chExt cx="1444" cy="1499"/>
          </a:xfrm>
        </p:grpSpPr>
        <p:pic>
          <p:nvPicPr>
            <p:cNvPr id="6144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 y="969"/>
              <a:ext cx="1143" cy="1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44"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88" y="2133"/>
              <a:ext cx="230" cy="2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4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74" y="1590"/>
              <a:ext cx="259" cy="3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46"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67" y="1061"/>
              <a:ext cx="273" cy="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61447"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00563" y="1744663"/>
            <a:ext cx="4441825" cy="214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48"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9388" y="4314825"/>
            <a:ext cx="8855075" cy="9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49" name="Line 9"/>
          <p:cNvSpPr>
            <a:spLocks noChangeShapeType="1"/>
          </p:cNvSpPr>
          <p:nvPr/>
        </p:nvSpPr>
        <p:spPr bwMode="auto">
          <a:xfrm>
            <a:off x="3024188" y="2592388"/>
            <a:ext cx="1295400" cy="1587"/>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50" name="AutoShape 10"/>
          <p:cNvSpPr>
            <a:spLocks noChangeArrowheads="1"/>
          </p:cNvSpPr>
          <p:nvPr/>
        </p:nvSpPr>
        <p:spPr bwMode="auto">
          <a:xfrm>
            <a:off x="863600" y="228758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51" name="AutoShape 11"/>
          <p:cNvSpPr>
            <a:spLocks noChangeArrowheads="1"/>
          </p:cNvSpPr>
          <p:nvPr/>
        </p:nvSpPr>
        <p:spPr bwMode="auto">
          <a:xfrm>
            <a:off x="1223963" y="1458913"/>
            <a:ext cx="287337"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52" name="AutoShape 12"/>
          <p:cNvSpPr>
            <a:spLocks noChangeArrowheads="1"/>
          </p:cNvSpPr>
          <p:nvPr/>
        </p:nvSpPr>
        <p:spPr bwMode="auto">
          <a:xfrm>
            <a:off x="647700" y="3132138"/>
            <a:ext cx="287338" cy="809625"/>
          </a:xfrm>
          <a:prstGeom prst="roundRect">
            <a:avLst>
              <a:gd name="adj" fmla="val 556"/>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61453" name="Picture 13"/>
          <p:cNvPicPr>
            <a:picLocks noChangeAspect="1" noChangeArrowheads="1"/>
          </p:cNvPicPr>
          <p:nvPr/>
        </p:nvPicPr>
        <p:blipFill>
          <a:blip r:embed="rId8">
            <a:extLst>
              <a:ext uri="{28A0092B-C50C-407E-A947-70E740481C1C}">
                <a14:useLocalDpi xmlns:a14="http://schemas.microsoft.com/office/drawing/2010/main"/>
              </a:ext>
            </a:extLst>
          </a:blip>
          <a:srcRect r="79674" b="30518"/>
          <a:stretch>
            <a:fillRect/>
          </a:stretch>
        </p:blipFill>
        <p:spPr bwMode="auto">
          <a:xfrm>
            <a:off x="4500563" y="1152525"/>
            <a:ext cx="1800225" cy="655638"/>
          </a:xfrm>
          <a:prstGeom prst="rect">
            <a:avLst/>
          </a:prstGeom>
          <a:noFill/>
          <a:ln>
            <a:noFill/>
          </a:ln>
          <a:effectLst/>
          <a:extLst>
            <a:ext uri="{909E8E84-426E-40dd-AFC4-6F175D3DCCD1}">
              <a14:hiddenFill xmlns:a14="http://schemas.microsoft.com/office/drawing/2010/main">
                <a:blipFill dpi="0" rotWithShape="0">
                  <a:blip/>
                  <a:srcRect r="79674" b="305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54" name="Picture 14"/>
          <p:cNvPicPr>
            <a:picLocks noChangeAspect="1" noChangeArrowheads="1"/>
          </p:cNvPicPr>
          <p:nvPr/>
        </p:nvPicPr>
        <p:blipFill>
          <a:blip r:embed="rId8">
            <a:extLst>
              <a:ext uri="{28A0092B-C50C-407E-A947-70E740481C1C}">
                <a14:useLocalDpi xmlns:a14="http://schemas.microsoft.com/office/drawing/2010/main"/>
              </a:ext>
            </a:extLst>
          </a:blip>
          <a:srcRect l="25200" t="43747" r="49155" b="816"/>
          <a:stretch>
            <a:fillRect/>
          </a:stretch>
        </p:blipFill>
        <p:spPr bwMode="auto">
          <a:xfrm>
            <a:off x="144463" y="917575"/>
            <a:ext cx="2270125" cy="522288"/>
          </a:xfrm>
          <a:prstGeom prst="rect">
            <a:avLst/>
          </a:prstGeom>
          <a:noFill/>
          <a:ln>
            <a:noFill/>
          </a:ln>
          <a:effectLst/>
          <a:extLst>
            <a:ext uri="{909E8E84-426E-40dd-AFC4-6F175D3DCCD1}">
              <a14:hiddenFill xmlns:a14="http://schemas.microsoft.com/office/drawing/2010/main">
                <a:blipFill dpi="0" rotWithShape="0">
                  <a:blip/>
                  <a:srcRect l="25200" t="43747" r="49155" b="8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55" name="Picture 15"/>
          <p:cNvPicPr>
            <a:picLocks noChangeAspect="1" noChangeArrowheads="1"/>
          </p:cNvPicPr>
          <p:nvPr/>
        </p:nvPicPr>
        <p:blipFill>
          <a:blip r:embed="rId8">
            <a:extLst>
              <a:ext uri="{28A0092B-C50C-407E-A947-70E740481C1C}">
                <a14:useLocalDpi xmlns:a14="http://schemas.microsoft.com/office/drawing/2010/main"/>
              </a:ext>
            </a:extLst>
          </a:blip>
          <a:srcRect l="31030" r="53656" b="54199"/>
          <a:stretch>
            <a:fillRect/>
          </a:stretch>
        </p:blipFill>
        <p:spPr bwMode="auto">
          <a:xfrm>
            <a:off x="3024188" y="2663825"/>
            <a:ext cx="1355725" cy="431800"/>
          </a:xfrm>
          <a:prstGeom prst="rect">
            <a:avLst/>
          </a:prstGeom>
          <a:noFill/>
          <a:ln>
            <a:noFill/>
          </a:ln>
          <a:effectLst/>
          <a:extLst>
            <a:ext uri="{909E8E84-426E-40dd-AFC4-6F175D3DCCD1}">
              <a14:hiddenFill xmlns:a14="http://schemas.microsoft.com/office/drawing/2010/main">
                <a:blipFill dpi="0" rotWithShape="0">
                  <a:blip/>
                  <a:srcRect l="31030" r="53656" b="541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56" name="AutoShape 16"/>
          <p:cNvSpPr>
            <a:spLocks noChangeArrowheads="1"/>
          </p:cNvSpPr>
          <p:nvPr/>
        </p:nvSpPr>
        <p:spPr bwMode="auto">
          <a:xfrm>
            <a:off x="512763" y="5427663"/>
            <a:ext cx="1430337" cy="809625"/>
          </a:xfrm>
          <a:prstGeom prst="roundRect">
            <a:avLst>
              <a:gd name="adj" fmla="val 194"/>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57" name="Line 17"/>
          <p:cNvSpPr>
            <a:spLocks noChangeShapeType="1"/>
          </p:cNvSpPr>
          <p:nvPr/>
        </p:nvSpPr>
        <p:spPr bwMode="auto">
          <a:xfrm>
            <a:off x="3168650" y="5795963"/>
            <a:ext cx="2879725" cy="1587"/>
          </a:xfrm>
          <a:prstGeom prst="line">
            <a:avLst/>
          </a:prstGeom>
          <a:noFill/>
          <a:ln w="72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61458" name="Picture 18"/>
          <p:cNvPicPr>
            <a:picLocks noChangeAspect="1" noChangeArrowheads="1"/>
          </p:cNvPicPr>
          <p:nvPr/>
        </p:nvPicPr>
        <p:blipFill>
          <a:blip r:embed="rId8">
            <a:extLst>
              <a:ext uri="{28A0092B-C50C-407E-A947-70E740481C1C}">
                <a14:useLocalDpi xmlns:a14="http://schemas.microsoft.com/office/drawing/2010/main"/>
              </a:ext>
            </a:extLst>
          </a:blip>
          <a:srcRect l="52026" r="19511" b="30518"/>
          <a:stretch>
            <a:fillRect/>
          </a:stretch>
        </p:blipFill>
        <p:spPr bwMode="auto">
          <a:xfrm>
            <a:off x="3282950" y="5805488"/>
            <a:ext cx="2519363" cy="655637"/>
          </a:xfrm>
          <a:prstGeom prst="rect">
            <a:avLst/>
          </a:prstGeom>
          <a:noFill/>
          <a:ln>
            <a:noFill/>
          </a:ln>
          <a:effectLst/>
          <a:extLst>
            <a:ext uri="{909E8E84-426E-40dd-AFC4-6F175D3DCCD1}">
              <a14:hiddenFill xmlns:a14="http://schemas.microsoft.com/office/drawing/2010/main">
                <a:blipFill dpi="0" rotWithShape="0">
                  <a:blip/>
                  <a:srcRect l="52026" r="19511" b="305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59" name="AutoShape 19"/>
          <p:cNvSpPr>
            <a:spLocks noChangeArrowheads="1"/>
          </p:cNvSpPr>
          <p:nvPr/>
        </p:nvSpPr>
        <p:spPr bwMode="auto">
          <a:xfrm>
            <a:off x="6392863" y="5437188"/>
            <a:ext cx="1430337" cy="809625"/>
          </a:xfrm>
          <a:prstGeom prst="roundRect">
            <a:avLst>
              <a:gd name="adj" fmla="val 194"/>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60" name="Line 20"/>
          <p:cNvSpPr>
            <a:spLocks noChangeShapeType="1"/>
          </p:cNvSpPr>
          <p:nvPr/>
        </p:nvSpPr>
        <p:spPr bwMode="auto">
          <a:xfrm>
            <a:off x="1947863" y="5111750"/>
            <a:ext cx="1587" cy="1368425"/>
          </a:xfrm>
          <a:prstGeom prst="line">
            <a:avLst/>
          </a:prstGeom>
          <a:noFill/>
          <a:ln w="54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61" name="Line 21"/>
          <p:cNvSpPr>
            <a:spLocks noChangeShapeType="1"/>
          </p:cNvSpPr>
          <p:nvPr/>
        </p:nvSpPr>
        <p:spPr bwMode="auto">
          <a:xfrm>
            <a:off x="7831138" y="5121275"/>
            <a:ext cx="1587" cy="1368425"/>
          </a:xfrm>
          <a:prstGeom prst="line">
            <a:avLst/>
          </a:prstGeom>
          <a:noFill/>
          <a:ln w="5400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62" name="Freeform 22"/>
          <p:cNvSpPr>
            <a:spLocks noChangeArrowheads="1"/>
          </p:cNvSpPr>
          <p:nvPr/>
        </p:nvSpPr>
        <p:spPr bwMode="auto">
          <a:xfrm>
            <a:off x="720725" y="5649913"/>
            <a:ext cx="1222375" cy="331787"/>
          </a:xfrm>
          <a:custGeom>
            <a:avLst/>
            <a:gdLst>
              <a:gd name="T0" fmla="*/ 0 w 3395"/>
              <a:gd name="T1" fmla="*/ 904 h 922"/>
              <a:gd name="T2" fmla="*/ 439 w 3395"/>
              <a:gd name="T3" fmla="*/ 331 h 922"/>
              <a:gd name="T4" fmla="*/ 1030 w 3395"/>
              <a:gd name="T5" fmla="*/ 110 h 922"/>
              <a:gd name="T6" fmla="*/ 1392 w 3395"/>
              <a:gd name="T7" fmla="*/ 639 h 922"/>
              <a:gd name="T8" fmla="*/ 1983 w 3395"/>
              <a:gd name="T9" fmla="*/ 882 h 922"/>
              <a:gd name="T10" fmla="*/ 2632 w 3395"/>
              <a:gd name="T11" fmla="*/ 529 h 922"/>
              <a:gd name="T12" fmla="*/ 3223 w 3395"/>
              <a:gd name="T13" fmla="*/ 110 h 922"/>
              <a:gd name="T14" fmla="*/ 3394 w 3395"/>
              <a:gd name="T15" fmla="*/ 0 h 9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5" h="922">
                <a:moveTo>
                  <a:pt x="0" y="904"/>
                </a:moveTo>
                <a:cubicBezTo>
                  <a:pt x="57" y="649"/>
                  <a:pt x="213" y="410"/>
                  <a:pt x="439" y="331"/>
                </a:cubicBezTo>
                <a:cubicBezTo>
                  <a:pt x="637" y="262"/>
                  <a:pt x="815" y="111"/>
                  <a:pt x="1030" y="110"/>
                </a:cubicBezTo>
                <a:cubicBezTo>
                  <a:pt x="1278" y="110"/>
                  <a:pt x="1235" y="515"/>
                  <a:pt x="1392" y="639"/>
                </a:cubicBezTo>
                <a:cubicBezTo>
                  <a:pt x="1582" y="789"/>
                  <a:pt x="1708" y="921"/>
                  <a:pt x="1983" y="882"/>
                </a:cubicBezTo>
                <a:cubicBezTo>
                  <a:pt x="2250" y="844"/>
                  <a:pt x="2426" y="657"/>
                  <a:pt x="2632" y="529"/>
                </a:cubicBezTo>
                <a:cubicBezTo>
                  <a:pt x="2837" y="401"/>
                  <a:pt x="2971" y="138"/>
                  <a:pt x="3223" y="110"/>
                </a:cubicBezTo>
                <a:lnTo>
                  <a:pt x="3394" y="0"/>
                </a:lnTo>
              </a:path>
            </a:pathLst>
          </a:cu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63" name="Freeform 23"/>
          <p:cNvSpPr>
            <a:spLocks noChangeArrowheads="1"/>
          </p:cNvSpPr>
          <p:nvPr/>
        </p:nvSpPr>
        <p:spPr bwMode="auto">
          <a:xfrm>
            <a:off x="1947863" y="5853113"/>
            <a:ext cx="809625" cy="577850"/>
          </a:xfrm>
          <a:custGeom>
            <a:avLst/>
            <a:gdLst>
              <a:gd name="T0" fmla="*/ 0 w 2250"/>
              <a:gd name="T1" fmla="*/ 237 h 1605"/>
              <a:gd name="T2" fmla="*/ 661 w 2250"/>
              <a:gd name="T3" fmla="*/ 40 h 1605"/>
              <a:gd name="T4" fmla="*/ 1235 w 2250"/>
              <a:gd name="T5" fmla="*/ 393 h 1605"/>
              <a:gd name="T6" fmla="*/ 1433 w 2250"/>
              <a:gd name="T7" fmla="*/ 1075 h 1605"/>
              <a:gd name="T8" fmla="*/ 1896 w 2250"/>
              <a:gd name="T9" fmla="*/ 1583 h 1605"/>
              <a:gd name="T10" fmla="*/ 2117 w 2250"/>
              <a:gd name="T11" fmla="*/ 1539 h 1605"/>
              <a:gd name="T12" fmla="*/ 2249 w 2250"/>
              <a:gd name="T13" fmla="*/ 1494 h 1605"/>
            </a:gdLst>
            <a:ahLst/>
            <a:cxnLst>
              <a:cxn ang="0">
                <a:pos x="T0" y="T1"/>
              </a:cxn>
              <a:cxn ang="0">
                <a:pos x="T2" y="T3"/>
              </a:cxn>
              <a:cxn ang="0">
                <a:pos x="T4" y="T5"/>
              </a:cxn>
              <a:cxn ang="0">
                <a:pos x="T6" y="T7"/>
              </a:cxn>
              <a:cxn ang="0">
                <a:pos x="T8" y="T9"/>
              </a:cxn>
              <a:cxn ang="0">
                <a:pos x="T10" y="T11"/>
              </a:cxn>
              <a:cxn ang="0">
                <a:pos x="T12" y="T13"/>
              </a:cxn>
            </a:cxnLst>
            <a:rect l="0" t="0" r="r" b="b"/>
            <a:pathLst>
              <a:path w="2250" h="1605">
                <a:moveTo>
                  <a:pt x="0" y="237"/>
                </a:moveTo>
                <a:cubicBezTo>
                  <a:pt x="220" y="171"/>
                  <a:pt x="434" y="79"/>
                  <a:pt x="661" y="40"/>
                </a:cubicBezTo>
                <a:cubicBezTo>
                  <a:pt x="889" y="0"/>
                  <a:pt x="1167" y="135"/>
                  <a:pt x="1235" y="393"/>
                </a:cubicBezTo>
                <a:cubicBezTo>
                  <a:pt x="1295" y="621"/>
                  <a:pt x="1353" y="851"/>
                  <a:pt x="1433" y="1075"/>
                </a:cubicBezTo>
                <a:cubicBezTo>
                  <a:pt x="1508" y="1285"/>
                  <a:pt x="1603" y="1604"/>
                  <a:pt x="1896" y="1583"/>
                </a:cubicBezTo>
                <a:lnTo>
                  <a:pt x="2117" y="1539"/>
                </a:lnTo>
                <a:lnTo>
                  <a:pt x="2249" y="1494"/>
                </a:lnTo>
              </a:path>
            </a:pathLst>
          </a:cu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64" name="Freeform 24"/>
          <p:cNvSpPr>
            <a:spLocks noChangeArrowheads="1"/>
          </p:cNvSpPr>
          <p:nvPr/>
        </p:nvSpPr>
        <p:spPr bwMode="auto">
          <a:xfrm>
            <a:off x="6605588" y="5668963"/>
            <a:ext cx="1222375" cy="331787"/>
          </a:xfrm>
          <a:custGeom>
            <a:avLst/>
            <a:gdLst>
              <a:gd name="T0" fmla="*/ 0 w 3395"/>
              <a:gd name="T1" fmla="*/ 904 h 922"/>
              <a:gd name="T2" fmla="*/ 439 w 3395"/>
              <a:gd name="T3" fmla="*/ 331 h 922"/>
              <a:gd name="T4" fmla="*/ 1030 w 3395"/>
              <a:gd name="T5" fmla="*/ 110 h 922"/>
              <a:gd name="T6" fmla="*/ 1392 w 3395"/>
              <a:gd name="T7" fmla="*/ 639 h 922"/>
              <a:gd name="T8" fmla="*/ 1983 w 3395"/>
              <a:gd name="T9" fmla="*/ 882 h 922"/>
              <a:gd name="T10" fmla="*/ 2632 w 3395"/>
              <a:gd name="T11" fmla="*/ 529 h 922"/>
              <a:gd name="T12" fmla="*/ 3223 w 3395"/>
              <a:gd name="T13" fmla="*/ 110 h 922"/>
              <a:gd name="T14" fmla="*/ 3394 w 3395"/>
              <a:gd name="T15" fmla="*/ 0 h 9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5" h="922">
                <a:moveTo>
                  <a:pt x="0" y="904"/>
                </a:moveTo>
                <a:cubicBezTo>
                  <a:pt x="57" y="649"/>
                  <a:pt x="213" y="410"/>
                  <a:pt x="439" y="331"/>
                </a:cubicBezTo>
                <a:cubicBezTo>
                  <a:pt x="637" y="262"/>
                  <a:pt x="815" y="111"/>
                  <a:pt x="1030" y="110"/>
                </a:cubicBezTo>
                <a:cubicBezTo>
                  <a:pt x="1278" y="110"/>
                  <a:pt x="1235" y="515"/>
                  <a:pt x="1392" y="639"/>
                </a:cubicBezTo>
                <a:cubicBezTo>
                  <a:pt x="1582" y="789"/>
                  <a:pt x="1708" y="921"/>
                  <a:pt x="1983" y="882"/>
                </a:cubicBezTo>
                <a:cubicBezTo>
                  <a:pt x="2250" y="844"/>
                  <a:pt x="2426" y="657"/>
                  <a:pt x="2632" y="529"/>
                </a:cubicBezTo>
                <a:cubicBezTo>
                  <a:pt x="2837" y="401"/>
                  <a:pt x="2971" y="138"/>
                  <a:pt x="3223" y="110"/>
                </a:cubicBezTo>
                <a:lnTo>
                  <a:pt x="3394" y="0"/>
                </a:lnTo>
              </a:path>
            </a:pathLst>
          </a:cu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65" name="Freeform 25"/>
          <p:cNvSpPr>
            <a:spLocks noChangeArrowheads="1"/>
          </p:cNvSpPr>
          <p:nvPr/>
        </p:nvSpPr>
        <p:spPr bwMode="auto">
          <a:xfrm>
            <a:off x="7834313" y="5565775"/>
            <a:ext cx="809625" cy="704850"/>
          </a:xfrm>
          <a:custGeom>
            <a:avLst/>
            <a:gdLst>
              <a:gd name="T0" fmla="*/ 0 w 2250"/>
              <a:gd name="T1" fmla="*/ 291 h 1959"/>
              <a:gd name="T2" fmla="*/ 661 w 2250"/>
              <a:gd name="T3" fmla="*/ 49 h 1959"/>
              <a:gd name="T4" fmla="*/ 1235 w 2250"/>
              <a:gd name="T5" fmla="*/ 480 h 1959"/>
              <a:gd name="T6" fmla="*/ 1433 w 2250"/>
              <a:gd name="T7" fmla="*/ 1313 h 1959"/>
              <a:gd name="T8" fmla="*/ 1896 w 2250"/>
              <a:gd name="T9" fmla="*/ 1933 h 1959"/>
              <a:gd name="T10" fmla="*/ 2117 w 2250"/>
              <a:gd name="T11" fmla="*/ 1879 h 1959"/>
              <a:gd name="T12" fmla="*/ 2249 w 2250"/>
              <a:gd name="T13" fmla="*/ 1825 h 1959"/>
            </a:gdLst>
            <a:ahLst/>
            <a:cxnLst>
              <a:cxn ang="0">
                <a:pos x="T0" y="T1"/>
              </a:cxn>
              <a:cxn ang="0">
                <a:pos x="T2" y="T3"/>
              </a:cxn>
              <a:cxn ang="0">
                <a:pos x="T4" y="T5"/>
              </a:cxn>
              <a:cxn ang="0">
                <a:pos x="T6" y="T7"/>
              </a:cxn>
              <a:cxn ang="0">
                <a:pos x="T8" y="T9"/>
              </a:cxn>
              <a:cxn ang="0">
                <a:pos x="T10" y="T11"/>
              </a:cxn>
              <a:cxn ang="0">
                <a:pos x="T12" y="T13"/>
              </a:cxn>
            </a:cxnLst>
            <a:rect l="0" t="0" r="r" b="b"/>
            <a:pathLst>
              <a:path w="2250" h="1959">
                <a:moveTo>
                  <a:pt x="0" y="291"/>
                </a:moveTo>
                <a:cubicBezTo>
                  <a:pt x="220" y="210"/>
                  <a:pt x="434" y="99"/>
                  <a:pt x="661" y="49"/>
                </a:cubicBezTo>
                <a:cubicBezTo>
                  <a:pt x="890" y="0"/>
                  <a:pt x="1167" y="165"/>
                  <a:pt x="1235" y="480"/>
                </a:cubicBezTo>
                <a:cubicBezTo>
                  <a:pt x="1295" y="758"/>
                  <a:pt x="1353" y="1041"/>
                  <a:pt x="1433" y="1313"/>
                </a:cubicBezTo>
                <a:cubicBezTo>
                  <a:pt x="1507" y="1569"/>
                  <a:pt x="1603" y="1958"/>
                  <a:pt x="1896" y="1933"/>
                </a:cubicBezTo>
                <a:lnTo>
                  <a:pt x="2117" y="1879"/>
                </a:lnTo>
                <a:lnTo>
                  <a:pt x="2249" y="1825"/>
                </a:lnTo>
              </a:path>
            </a:pathLst>
          </a:cu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66" name="AutoShape 26"/>
          <p:cNvSpPr>
            <a:spLocks noChangeArrowheads="1"/>
          </p:cNvSpPr>
          <p:nvPr/>
        </p:nvSpPr>
        <p:spPr bwMode="auto">
          <a:xfrm>
            <a:off x="4787900" y="4230688"/>
            <a:ext cx="2519363" cy="755650"/>
          </a:xfrm>
          <a:prstGeom prst="roundRect">
            <a:avLst>
              <a:gd name="adj" fmla="val 556"/>
            </a:avLst>
          </a:prstGeom>
          <a:noFill/>
          <a:ln w="54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67" name="AutoShape 27"/>
          <p:cNvSpPr>
            <a:spLocks noChangeArrowheads="1"/>
          </p:cNvSpPr>
          <p:nvPr/>
        </p:nvSpPr>
        <p:spPr bwMode="auto">
          <a:xfrm>
            <a:off x="3275013" y="5732463"/>
            <a:ext cx="2519362" cy="755650"/>
          </a:xfrm>
          <a:prstGeom prst="roundRect">
            <a:avLst>
              <a:gd name="adj" fmla="val 556"/>
            </a:avLst>
          </a:prstGeom>
          <a:noFill/>
          <a:ln w="54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68" name="AutoShape 28"/>
          <p:cNvSpPr>
            <a:spLocks noChangeArrowheads="1"/>
          </p:cNvSpPr>
          <p:nvPr/>
        </p:nvSpPr>
        <p:spPr bwMode="auto">
          <a:xfrm>
            <a:off x="6911975" y="1771650"/>
            <a:ext cx="814388" cy="1866900"/>
          </a:xfrm>
          <a:prstGeom prst="roundRect">
            <a:avLst>
              <a:gd name="adj" fmla="val 194"/>
            </a:avLst>
          </a:prstGeom>
          <a:solidFill>
            <a:srgbClr val="00AE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0" y="808038"/>
            <a:ext cx="9144000" cy="5684837"/>
          </a:xfrm>
          <a:prstGeom prst="rect">
            <a:avLst/>
          </a:prstGeom>
          <a:solidFill>
            <a:srgbClr val="96969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66" name="Text Box 2"/>
          <p:cNvSpPr txBox="1">
            <a:spLocks noChangeArrowheads="1"/>
          </p:cNvSpPr>
          <p:nvPr/>
        </p:nvSpPr>
        <p:spPr bwMode="auto">
          <a:xfrm>
            <a:off x="685800" y="2133600"/>
            <a:ext cx="7772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5600" smtClean="0">
                <a:solidFill>
                  <a:srgbClr val="FFFFFF"/>
                </a:solidFill>
                <a:latin typeface="Calibri" charset="0"/>
              </a:rPr>
              <a:t>Evaluation</a:t>
            </a:r>
          </a:p>
        </p:txBody>
      </p:sp>
      <p:sp>
        <p:nvSpPr>
          <p:cNvPr id="62467" name="Rectangle 3"/>
          <p:cNvSpPr>
            <a:spLocks noChangeArrowheads="1"/>
          </p:cNvSpPr>
          <p:nvPr/>
        </p:nvSpPr>
        <p:spPr bwMode="auto">
          <a:xfrm>
            <a:off x="0" y="6492875"/>
            <a:ext cx="9144000" cy="365125"/>
          </a:xfrm>
          <a:prstGeom prst="rect">
            <a:avLst/>
          </a:pr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Dataset</a:t>
            </a:r>
          </a:p>
        </p:txBody>
      </p:sp>
      <p:sp>
        <p:nvSpPr>
          <p:cNvPr id="63490" name="Text Box 2"/>
          <p:cNvSpPr txBox="1">
            <a:spLocks noChangeArrowheads="1"/>
          </p:cNvSpPr>
          <p:nvPr/>
        </p:nvSpPr>
        <p:spPr bwMode="auto">
          <a:xfrm>
            <a:off x="457200" y="1295400"/>
            <a:ext cx="8229600" cy="5040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1788" indent="-331788">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1pPr>
            <a:lvl2pPr marL="741363" indent="-284163">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2pPr>
            <a:lvl3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3pPr>
            <a:lvl4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4pPr>
            <a:lvl5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9pPr>
          </a:lstStyle>
          <a:p>
            <a:pPr>
              <a:spcBef>
                <a:spcPts val="600"/>
              </a:spcBef>
              <a:buClr>
                <a:srgbClr val="4D4D4D"/>
              </a:buClr>
              <a:buFont typeface="Arial" charset="0"/>
              <a:buChar char="•"/>
              <a:defRPr/>
            </a:pPr>
            <a:r>
              <a:rPr lang="en-US" b="1" smtClean="0">
                <a:solidFill>
                  <a:srgbClr val="4D4D4D"/>
                </a:solidFill>
                <a:latin typeface="Calibri" charset="0"/>
              </a:rPr>
              <a:t>Public</a:t>
            </a:r>
            <a:r>
              <a:rPr lang="en-US" smtClean="0">
                <a:solidFill>
                  <a:srgbClr val="4D4D4D"/>
                </a:solidFill>
                <a:latin typeface="Calibri" charset="0"/>
              </a:rPr>
              <a:t> dataset of </a:t>
            </a:r>
            <a:r>
              <a:rPr lang="en-US" b="1" smtClean="0">
                <a:solidFill>
                  <a:srgbClr val="4D4D4D"/>
                </a:solidFill>
                <a:latin typeface="Calibri" charset="0"/>
              </a:rPr>
              <a:t>Wikipedia</a:t>
            </a:r>
            <a:r>
              <a:rPr lang="en-US" smtClean="0">
                <a:solidFill>
                  <a:srgbClr val="4D4D4D"/>
                </a:solidFill>
                <a:latin typeface="Calibri" charset="0"/>
              </a:rPr>
              <a:t> view statistics</a:t>
            </a:r>
          </a:p>
          <a:p>
            <a:pPr>
              <a:spcBef>
                <a:spcPts val="600"/>
              </a:spcBef>
              <a:buClr>
                <a:srgbClr val="4D4D4D"/>
              </a:buClr>
              <a:buFont typeface="Arial" charset="0"/>
              <a:buChar char="•"/>
              <a:defRPr/>
            </a:pPr>
            <a:r>
              <a:rPr lang="en-US" b="1" smtClean="0">
                <a:solidFill>
                  <a:srgbClr val="4D4D4D"/>
                </a:solidFill>
                <a:latin typeface="Calibri" charset="0"/>
              </a:rPr>
              <a:t>Historical data</a:t>
            </a:r>
            <a:r>
              <a:rPr lang="en-US" smtClean="0">
                <a:solidFill>
                  <a:srgbClr val="4D4D4D"/>
                </a:solidFill>
                <a:latin typeface="Calibri" charset="0"/>
              </a:rPr>
              <a:t> from 2008 until today</a:t>
            </a:r>
          </a:p>
          <a:p>
            <a:pPr>
              <a:spcBef>
                <a:spcPts val="600"/>
              </a:spcBef>
              <a:buClr>
                <a:srgbClr val="4D4D4D"/>
              </a:buClr>
              <a:buFont typeface="Arial" charset="0"/>
              <a:buChar char="•"/>
              <a:defRPr/>
            </a:pPr>
            <a:r>
              <a:rPr lang="en-US" b="1" smtClean="0">
                <a:solidFill>
                  <a:srgbClr val="4D4D4D"/>
                </a:solidFill>
                <a:latin typeface="Calibri" charset="0"/>
              </a:rPr>
              <a:t>Large-scale:</a:t>
            </a:r>
            <a:r>
              <a:rPr lang="en-US" smtClean="0">
                <a:solidFill>
                  <a:srgbClr val="4D4D4D"/>
                </a:solidFill>
                <a:latin typeface="Calibri" charset="0"/>
              </a:rPr>
              <a:t> 5 million articles attracting </a:t>
            </a:r>
            <a:br>
              <a:rPr lang="en-US" smtClean="0">
                <a:solidFill>
                  <a:srgbClr val="4D4D4D"/>
                </a:solidFill>
                <a:latin typeface="Calibri" charset="0"/>
              </a:rPr>
            </a:br>
            <a:r>
              <a:rPr lang="en-US" smtClean="0">
                <a:solidFill>
                  <a:srgbClr val="4D4D4D"/>
                </a:solidFill>
                <a:latin typeface="Calibri" charset="0"/>
              </a:rPr>
              <a:t>870 million views each day </a:t>
            </a:r>
          </a:p>
          <a:p>
            <a:pPr lvl="1">
              <a:spcBef>
                <a:spcPts val="600"/>
              </a:spcBef>
              <a:buFont typeface="Times New Roman" charset="0"/>
              <a:buChar char="–"/>
              <a:defRPr/>
            </a:pPr>
            <a:r>
              <a:rPr lang="en-US" smtClean="0">
                <a:solidFill>
                  <a:srgbClr val="4D4D4D"/>
                </a:solidFill>
                <a:latin typeface="Calibri" charset="0"/>
              </a:rPr>
              <a:t>2.8 TB compressed</a:t>
            </a:r>
          </a:p>
          <a:p>
            <a:pPr lvl="1">
              <a:spcBef>
                <a:spcPts val="600"/>
              </a:spcBef>
              <a:defRPr/>
            </a:pPr>
            <a:endParaRPr lang="en-US" smtClean="0">
              <a:solidFill>
                <a:srgbClr val="4D4D4D"/>
              </a:solidFill>
              <a:latin typeface="Calibri" charset="0"/>
            </a:endParaRPr>
          </a:p>
          <a:p>
            <a:pPr>
              <a:spcBef>
                <a:spcPts val="600"/>
              </a:spcBef>
              <a:buClr>
                <a:srgbClr val="4D4D4D"/>
              </a:buClr>
              <a:buFont typeface="Arial" charset="0"/>
              <a:buNone/>
              <a:defRPr/>
            </a:pPr>
            <a:r>
              <a:rPr lang="en-US" smtClean="0">
                <a:solidFill>
                  <a:srgbClr val="4D4D4D"/>
                </a:solidFill>
                <a:latin typeface="Calibri" charset="0"/>
              </a:rPr>
              <a:t>→ Semantic similarity between 5 million articles</a:t>
            </a:r>
          </a:p>
          <a:p>
            <a:pPr>
              <a:spcBef>
                <a:spcPts val="600"/>
              </a:spcBef>
              <a:buClr>
                <a:srgbClr val="4D4D4D"/>
              </a:buClr>
              <a:buFont typeface="Arial" charset="0"/>
              <a:buNone/>
              <a:defRPr/>
            </a:pPr>
            <a:r>
              <a:rPr lang="en-US" smtClean="0">
                <a:solidFill>
                  <a:srgbClr val="4D4D4D"/>
                </a:solidFill>
                <a:latin typeface="Calibri" charset="0"/>
              </a:rPr>
              <a:t>→ 9 billion sequences to choose from</a:t>
            </a:r>
          </a:p>
          <a:p>
            <a:pPr>
              <a:spcBef>
                <a:spcPts val="600"/>
              </a:spcBef>
              <a:buClr>
                <a:srgbClr val="4D4D4D"/>
              </a:buClr>
              <a:buFont typeface="Arial" charset="0"/>
              <a:buNone/>
              <a:defRPr/>
            </a:pPr>
            <a:endParaRPr lang="en-US" smtClean="0">
              <a:solidFill>
                <a:srgbClr val="4D4D4D"/>
              </a:solidFill>
              <a:latin typeface="Calibri" charset="0"/>
            </a:endParaRPr>
          </a:p>
          <a:p>
            <a:pPr>
              <a:spcBef>
                <a:spcPts val="600"/>
              </a:spcBef>
              <a:buClr>
                <a:srgbClr val="4D4D4D"/>
              </a:buClr>
              <a:buFont typeface="Arial" charset="0"/>
              <a:buNone/>
              <a:defRPr/>
            </a:pPr>
            <a:endParaRPr lang="en-US" smtClean="0">
              <a:solidFill>
                <a:srgbClr val="4D4D4D"/>
              </a:solidFill>
              <a:latin typeface="Calibri" charset="0"/>
            </a:endParaRPr>
          </a:p>
          <a:p>
            <a:pPr>
              <a:spcBef>
                <a:spcPts val="600"/>
              </a:spcBef>
              <a:buClr>
                <a:srgbClr val="4D4D4D"/>
              </a:buClr>
              <a:buFont typeface="Arial" charset="0"/>
              <a:buChar char="•"/>
              <a:defRPr/>
            </a:pPr>
            <a:r>
              <a:rPr lang="en-US" smtClean="0">
                <a:solidFill>
                  <a:srgbClr val="4D4D4D"/>
                </a:solidFill>
                <a:latin typeface="Calibri" charset="0"/>
              </a:rPr>
              <a:t>Use </a:t>
            </a:r>
            <a:r>
              <a:rPr lang="en-US" b="1" smtClean="0">
                <a:solidFill>
                  <a:srgbClr val="4D4D4D"/>
                </a:solidFill>
                <a:latin typeface="Calibri" charset="0"/>
              </a:rPr>
              <a:t>200 top trending topics</a:t>
            </a:r>
            <a:r>
              <a:rPr lang="en-US" smtClean="0">
                <a:solidFill>
                  <a:srgbClr val="4D4D4D"/>
                </a:solidFill>
                <a:latin typeface="Calibri" charset="0"/>
              </a:rPr>
              <a:t> for evaluation</a:t>
            </a:r>
          </a:p>
          <a:p>
            <a:pPr>
              <a:spcBef>
                <a:spcPts val="600"/>
              </a:spcBef>
              <a:buClrTx/>
              <a:buFontTx/>
              <a:buNone/>
              <a:defRPr/>
            </a:pPr>
            <a:endParaRPr lang="en-US" smtClean="0">
              <a:solidFill>
                <a:srgbClr val="4D4D4D"/>
              </a:solidFill>
              <a:latin typeface="Calibri" charset="0"/>
            </a:endParaRPr>
          </a:p>
        </p:txBody>
      </p:sp>
      <p:pic>
        <p:nvPicPr>
          <p:cNvPr id="6349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11975" y="1152525"/>
            <a:ext cx="1763713" cy="2160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Discovering Semantically Similar Topics</a:t>
            </a:r>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463" y="858838"/>
            <a:ext cx="8856662" cy="564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663" y="1957388"/>
            <a:ext cx="5810250" cy="294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553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32563" y="1689100"/>
            <a:ext cx="2343150" cy="347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6563"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84775" y="863600"/>
            <a:ext cx="898525" cy="75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4" name="Text Box 4"/>
          <p:cNvSpPr txBox="1">
            <a:spLocks noChangeArrowheads="1"/>
          </p:cNvSpPr>
          <p:nvPr/>
        </p:nvSpPr>
        <p:spPr bwMode="auto">
          <a:xfrm>
            <a:off x="2627313" y="1019175"/>
            <a:ext cx="2663825" cy="99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7000" tIns="72000" rIns="117000" bIns="72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Trending Topic</a:t>
            </a:r>
            <a:br>
              <a:rPr lang="en-US" sz="2800" b="1" smtClean="0">
                <a:solidFill>
                  <a:srgbClr val="4D4D4D"/>
                </a:solidFill>
                <a:latin typeface="Calibri" charset="0"/>
              </a:rPr>
            </a:br>
            <a:r>
              <a:rPr lang="en-US" sz="2800" b="1" smtClean="0">
                <a:solidFill>
                  <a:srgbClr val="4D4D4D"/>
                </a:solidFill>
                <a:latin typeface="Calibri" charset="0"/>
              </a:rPr>
              <a:t>Trigger</a:t>
            </a:r>
          </a:p>
        </p:txBody>
      </p:sp>
      <p:sp>
        <p:nvSpPr>
          <p:cNvPr id="66565" name="Text Box 5"/>
          <p:cNvSpPr txBox="1">
            <a:spLocks noChangeArrowheads="1"/>
          </p:cNvSpPr>
          <p:nvPr/>
        </p:nvSpPr>
        <p:spPr bwMode="auto">
          <a:xfrm>
            <a:off x="5543550" y="5832475"/>
            <a:ext cx="27352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7000" tIns="72000" rIns="117000" bIns="72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14 day horizon</a:t>
            </a:r>
          </a:p>
        </p:txBody>
      </p:sp>
      <p:sp>
        <p:nvSpPr>
          <p:cNvPr id="66566" name="Line 6"/>
          <p:cNvSpPr>
            <a:spLocks noChangeShapeType="1"/>
          </p:cNvSpPr>
          <p:nvPr/>
        </p:nvSpPr>
        <p:spPr bwMode="auto">
          <a:xfrm>
            <a:off x="4535488" y="1728788"/>
            <a:ext cx="1008062" cy="1587"/>
          </a:xfrm>
          <a:prstGeom prst="line">
            <a:avLst/>
          </a:prstGeom>
          <a:noFill/>
          <a:ln w="54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567" name="Text Box 7"/>
          <p:cNvSpPr txBox="1">
            <a:spLocks noChangeArrowheads="1"/>
          </p:cNvSpPr>
          <p:nvPr/>
        </p:nvSpPr>
        <p:spPr bwMode="auto">
          <a:xfrm>
            <a:off x="504825" y="5688013"/>
            <a:ext cx="27352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7000" tIns="72000" rIns="117000" bIns="72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Time in days</a:t>
            </a:r>
          </a:p>
        </p:txBody>
      </p:sp>
      <p:sp>
        <p:nvSpPr>
          <p:cNvPr id="66568" name="Text Box 8"/>
          <p:cNvSpPr txBox="1">
            <a:spLocks noChangeArrowheads="1"/>
          </p:cNvSpPr>
          <p:nvPr/>
        </p:nvSpPr>
        <p:spPr bwMode="auto">
          <a:xfrm>
            <a:off x="360363" y="2663825"/>
            <a:ext cx="2735262"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7000" tIns="72000" rIns="117000" bIns="72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Wikipedia </a:t>
            </a:r>
            <a:br>
              <a:rPr lang="en-US" sz="2800" b="1" smtClean="0">
                <a:solidFill>
                  <a:srgbClr val="4D4D4D"/>
                </a:solidFill>
                <a:latin typeface="Calibri" charset="0"/>
              </a:rPr>
            </a:br>
            <a:r>
              <a:rPr lang="en-US" sz="2800" b="1" smtClean="0">
                <a:solidFill>
                  <a:srgbClr val="4D4D4D"/>
                </a:solidFill>
                <a:latin typeface="Calibri" charset="0"/>
              </a:rPr>
              <a:t>article views</a:t>
            </a:r>
          </a:p>
        </p:txBody>
      </p:sp>
      <p:sp>
        <p:nvSpPr>
          <p:cNvPr id="66569" name="AutoShape 9"/>
          <p:cNvSpPr>
            <a:spLocks/>
          </p:cNvSpPr>
          <p:nvPr/>
        </p:nvSpPr>
        <p:spPr bwMode="auto">
          <a:xfrm rot="16260000">
            <a:off x="6138862" y="4803776"/>
            <a:ext cx="663575" cy="1511300"/>
          </a:xfrm>
          <a:prstGeom prst="leftBrace">
            <a:avLst>
              <a:gd name="adj1" fmla="val 18979"/>
              <a:gd name="adj2" fmla="val 50079"/>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70" name="Text Box 10"/>
          <p:cNvSpPr txBox="1">
            <a:spLocks noChangeArrowheads="1"/>
          </p:cNvSpPr>
          <p:nvPr/>
        </p:nvSpPr>
        <p:spPr bwMode="auto">
          <a:xfrm>
            <a:off x="6408738" y="1763713"/>
            <a:ext cx="273526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7000" tIns="72000" rIns="117000" bIns="72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Different models</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686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706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Tracking Flu Infections</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2450" y="1655763"/>
            <a:ext cx="8039100" cy="4211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3" name="AutoShape 3"/>
          <p:cNvSpPr>
            <a:spLocks noChangeArrowheads="1"/>
          </p:cNvSpPr>
          <p:nvPr/>
        </p:nvSpPr>
        <p:spPr bwMode="auto">
          <a:xfrm>
            <a:off x="431800" y="1071563"/>
            <a:ext cx="1954213" cy="431800"/>
          </a:xfrm>
          <a:prstGeom prst="roundRect">
            <a:avLst>
              <a:gd name="adj" fmla="val 366"/>
            </a:avLst>
          </a:prstGeom>
          <a:solidFill>
            <a:srgbClr val="FFFFFF"/>
          </a:solidFill>
          <a:ln w="1800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solidFill>
                  <a:srgbClr val="4C4C4C"/>
                </a:solidFill>
              </a:rPr>
              <a:t>flu remedy</a:t>
            </a:r>
          </a:p>
        </p:txBody>
      </p:sp>
      <p:sp>
        <p:nvSpPr>
          <p:cNvPr id="20484" name="Text Box 4"/>
          <p:cNvSpPr txBox="1">
            <a:spLocks noChangeArrowheads="1"/>
          </p:cNvSpPr>
          <p:nvPr/>
        </p:nvSpPr>
        <p:spPr bwMode="auto">
          <a:xfrm>
            <a:off x="179388" y="6145213"/>
            <a:ext cx="8891587"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1800" smtClean="0">
                <a:solidFill>
                  <a:srgbClr val="4D4D4D"/>
                </a:solidFill>
                <a:latin typeface="Calibri" charset="0"/>
              </a:rPr>
              <a:t>[Ginsberg et al. Detecting influenza epidemics using search engine query data. Nature. 2008.]</a:t>
            </a:r>
          </a:p>
        </p:txBody>
      </p:sp>
      <p:pic>
        <p:nvPicPr>
          <p:cNvPr id="2048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2388" y="1073150"/>
            <a:ext cx="1011237"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727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737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5"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77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“The Hunger Games”</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Relevance for the MM Community</a:t>
            </a:r>
            <a:endParaRPr lang="en-US" dirty="0"/>
          </a:p>
        </p:txBody>
      </p:sp>
      <p:sp>
        <p:nvSpPr>
          <p:cNvPr id="5" name="Text Box 2"/>
          <p:cNvSpPr txBox="1">
            <a:spLocks noChangeArrowheads="1"/>
          </p:cNvSpPr>
          <p:nvPr/>
        </p:nvSpPr>
        <p:spPr bwMode="auto">
          <a:xfrm>
            <a:off x="457200" y="1066800"/>
            <a:ext cx="8229600"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marL="457200" indent="-457200">
              <a:spcBef>
                <a:spcPts val="700"/>
              </a:spcBef>
              <a:buClr>
                <a:srgbClr val="808080"/>
              </a:buClr>
              <a:buFont typeface="Arial"/>
              <a:buChar char="•"/>
              <a:defRPr/>
            </a:pPr>
            <a:r>
              <a:rPr lang="en-US" sz="2800" dirty="0" smtClean="0">
                <a:solidFill>
                  <a:srgbClr val="4D4D4D"/>
                </a:solidFill>
                <a:latin typeface="Calibri" charset="0"/>
              </a:rPr>
              <a:t>Panel: Cross-Media Analysis and Mining</a:t>
            </a:r>
          </a:p>
          <a:p>
            <a:pPr marL="1200150" lvl="1" indent="-457200">
              <a:spcBef>
                <a:spcPts val="700"/>
              </a:spcBef>
              <a:buClr>
                <a:srgbClr val="808080"/>
              </a:buClr>
              <a:buFont typeface="Arial"/>
              <a:buChar char="•"/>
              <a:defRPr/>
            </a:pPr>
            <a:r>
              <a:rPr lang="en-US" sz="2800" dirty="0" smtClean="0">
                <a:solidFill>
                  <a:srgbClr val="4D4D4D"/>
                </a:solidFill>
                <a:latin typeface="Calibri" charset="0"/>
              </a:rPr>
              <a:t>Focus more on the time dimension</a:t>
            </a:r>
          </a:p>
          <a:p>
            <a:pPr marL="1200150" lvl="1" indent="-457200">
              <a:spcBef>
                <a:spcPts val="700"/>
              </a:spcBef>
              <a:buClr>
                <a:srgbClr val="808080"/>
              </a:buClr>
              <a:buFont typeface="Arial"/>
              <a:buChar char="•"/>
              <a:defRPr/>
            </a:pPr>
            <a:r>
              <a:rPr lang="en-US" sz="2800" dirty="0" smtClean="0">
                <a:solidFill>
                  <a:srgbClr val="4D4D4D"/>
                </a:solidFill>
                <a:latin typeface="Calibri" charset="0"/>
              </a:rPr>
              <a:t>How do topics of interest develop over time?</a:t>
            </a:r>
          </a:p>
          <a:p>
            <a:pPr lvl="1" indent="0">
              <a:spcBef>
                <a:spcPts val="700"/>
              </a:spcBef>
              <a:buClr>
                <a:srgbClr val="808080"/>
              </a:buClr>
              <a:defRPr/>
            </a:pPr>
            <a:endParaRPr lang="en-US" sz="2800" dirty="0" smtClean="0">
              <a:solidFill>
                <a:srgbClr val="4D4D4D"/>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0" y="808038"/>
            <a:ext cx="9144000" cy="5684837"/>
          </a:xfrm>
          <a:prstGeom prst="rect">
            <a:avLst/>
          </a:prstGeom>
          <a:solidFill>
            <a:srgbClr val="96969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22" name="Text Box 2"/>
          <p:cNvSpPr txBox="1">
            <a:spLocks noChangeArrowheads="1"/>
          </p:cNvSpPr>
          <p:nvPr/>
        </p:nvSpPr>
        <p:spPr bwMode="auto">
          <a:xfrm>
            <a:off x="685800" y="2133600"/>
            <a:ext cx="7772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5600" smtClean="0">
                <a:solidFill>
                  <a:srgbClr val="FFFFFF"/>
                </a:solidFill>
                <a:latin typeface="Calibri" charset="0"/>
              </a:rPr>
              <a:t>Quantitative Results</a:t>
            </a:r>
          </a:p>
        </p:txBody>
      </p:sp>
      <p:sp>
        <p:nvSpPr>
          <p:cNvPr id="81923" name="Rectangle 3"/>
          <p:cNvSpPr>
            <a:spLocks noChangeArrowheads="1"/>
          </p:cNvSpPr>
          <p:nvPr/>
        </p:nvSpPr>
        <p:spPr bwMode="auto">
          <a:xfrm>
            <a:off x="0" y="6492875"/>
            <a:ext cx="9144000" cy="365125"/>
          </a:xfrm>
          <a:prstGeom prst="rect">
            <a:avLst/>
          </a:pr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Root Mean Square Error</a:t>
            </a:r>
          </a:p>
        </p:txBody>
      </p:sp>
      <p:pic>
        <p:nvPicPr>
          <p:cNvPr id="829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831850"/>
            <a:ext cx="5510212" cy="5684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9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83288" y="944563"/>
            <a:ext cx="3016250" cy="927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8" name="AutoShape 4"/>
          <p:cNvSpPr>
            <a:spLocks noChangeArrowheads="1"/>
          </p:cNvSpPr>
          <p:nvPr/>
        </p:nvSpPr>
        <p:spPr bwMode="auto">
          <a:xfrm>
            <a:off x="3132138" y="1476375"/>
            <a:ext cx="2719387" cy="4895850"/>
          </a:xfrm>
          <a:prstGeom prst="roundRect">
            <a:avLst>
              <a:gd name="adj" fmla="val 56"/>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Root Mean Square Error</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831850"/>
            <a:ext cx="5510212" cy="5684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397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83288" y="944563"/>
            <a:ext cx="3016250" cy="927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3972" name="AutoShape 4"/>
          <p:cNvSpPr>
            <a:spLocks noChangeArrowheads="1"/>
          </p:cNvSpPr>
          <p:nvPr/>
        </p:nvSpPr>
        <p:spPr bwMode="auto">
          <a:xfrm>
            <a:off x="3132138" y="1476375"/>
            <a:ext cx="2719387" cy="4895850"/>
          </a:xfrm>
          <a:prstGeom prst="roundRect">
            <a:avLst>
              <a:gd name="adj" fmla="val 56"/>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3973" name="AutoShape 5"/>
          <p:cNvSpPr>
            <a:spLocks noChangeArrowheads="1"/>
          </p:cNvSpPr>
          <p:nvPr/>
        </p:nvSpPr>
        <p:spPr bwMode="auto">
          <a:xfrm>
            <a:off x="346075" y="3468688"/>
            <a:ext cx="2843213" cy="2879725"/>
          </a:xfrm>
          <a:prstGeom prst="roundRect">
            <a:avLst>
              <a:gd name="adj" fmla="val 56"/>
            </a:avLst>
          </a:prstGeom>
          <a:solidFill>
            <a:srgbClr val="FFFF66">
              <a:alpha val="2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Root Mean Square Error</a:t>
            </a:r>
          </a:p>
        </p:txBody>
      </p:sp>
      <p:pic>
        <p:nvPicPr>
          <p:cNvPr id="8499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1443"/>
          <a:stretch/>
        </p:blipFill>
        <p:spPr bwMode="auto">
          <a:xfrm>
            <a:off x="376238" y="831850"/>
            <a:ext cx="5510212" cy="5602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49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83288" y="944563"/>
            <a:ext cx="3016250" cy="927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4996" name="AutoShape 4"/>
          <p:cNvSpPr>
            <a:spLocks noChangeArrowheads="1"/>
          </p:cNvSpPr>
          <p:nvPr/>
        </p:nvSpPr>
        <p:spPr bwMode="auto">
          <a:xfrm>
            <a:off x="1728788" y="6119813"/>
            <a:ext cx="4032250" cy="252412"/>
          </a:xfrm>
          <a:prstGeom prst="roundRect">
            <a:avLst>
              <a:gd name="adj" fmla="val 630"/>
            </a:avLst>
          </a:prstGeom>
          <a:solidFill>
            <a:srgbClr val="FF3366">
              <a:alpha val="2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997" name="AutoShape 5"/>
          <p:cNvSpPr>
            <a:spLocks noChangeArrowheads="1"/>
          </p:cNvSpPr>
          <p:nvPr/>
        </p:nvSpPr>
        <p:spPr bwMode="auto">
          <a:xfrm>
            <a:off x="1728788" y="5651500"/>
            <a:ext cx="4032250" cy="252413"/>
          </a:xfrm>
          <a:prstGeom prst="roundRect">
            <a:avLst>
              <a:gd name="adj" fmla="val 630"/>
            </a:avLst>
          </a:prstGeom>
          <a:solidFill>
            <a:srgbClr val="FF3366">
              <a:alpha val="2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998" name="AutoShape 6"/>
          <p:cNvSpPr>
            <a:spLocks noChangeArrowheads="1"/>
          </p:cNvSpPr>
          <p:nvPr/>
        </p:nvSpPr>
        <p:spPr bwMode="auto">
          <a:xfrm>
            <a:off x="3095625" y="1187450"/>
            <a:ext cx="503238" cy="5219700"/>
          </a:xfrm>
          <a:prstGeom prst="roundRect">
            <a:avLst>
              <a:gd name="adj" fmla="val 315"/>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999" name="AutoShape 7"/>
          <p:cNvSpPr>
            <a:spLocks noChangeArrowheads="1"/>
          </p:cNvSpPr>
          <p:nvPr/>
        </p:nvSpPr>
        <p:spPr bwMode="auto">
          <a:xfrm>
            <a:off x="5265738" y="1196975"/>
            <a:ext cx="503237" cy="5219700"/>
          </a:xfrm>
          <a:prstGeom prst="roundRect">
            <a:avLst>
              <a:gd name="adj" fmla="val 315"/>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Mean Average Percentage Error</a:t>
            </a:r>
          </a:p>
        </p:txBody>
      </p:sp>
      <p:pic>
        <p:nvPicPr>
          <p:cNvPr id="860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5238" y="835025"/>
            <a:ext cx="3971925" cy="96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Mean Average Percentage Error</a:t>
            </a:r>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5238" y="835025"/>
            <a:ext cx="3971925" cy="96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704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9075" y="1854200"/>
            <a:ext cx="8704263" cy="4589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Mean Average Percentage Error</a:t>
            </a:r>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5238" y="835025"/>
            <a:ext cx="3971925" cy="96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806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5900" y="1854200"/>
            <a:ext cx="8712200" cy="4589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a:spLocks noChangeArrowheads="1"/>
          </p:cNvSpPr>
          <p:nvPr/>
        </p:nvSpPr>
        <p:spPr bwMode="auto">
          <a:xfrm>
            <a:off x="0" y="808038"/>
            <a:ext cx="9144000" cy="5684837"/>
          </a:xfrm>
          <a:prstGeom prst="rect">
            <a:avLst/>
          </a:prstGeom>
          <a:solidFill>
            <a:srgbClr val="96969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090" name="Text Box 2"/>
          <p:cNvSpPr txBox="1">
            <a:spLocks noChangeArrowheads="1"/>
          </p:cNvSpPr>
          <p:nvPr/>
        </p:nvSpPr>
        <p:spPr bwMode="auto">
          <a:xfrm>
            <a:off x="685800" y="2133600"/>
            <a:ext cx="7772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5600" smtClean="0">
                <a:solidFill>
                  <a:srgbClr val="FFFFFF"/>
                </a:solidFill>
                <a:latin typeface="Calibri" charset="0"/>
              </a:rPr>
              <a:t>Conclusion</a:t>
            </a:r>
          </a:p>
        </p:txBody>
      </p:sp>
      <p:sp>
        <p:nvSpPr>
          <p:cNvPr id="89091" name="Rectangle 3"/>
          <p:cNvSpPr>
            <a:spLocks noChangeArrowheads="1"/>
          </p:cNvSpPr>
          <p:nvPr/>
        </p:nvSpPr>
        <p:spPr bwMode="auto">
          <a:xfrm>
            <a:off x="0" y="6492875"/>
            <a:ext cx="9144000" cy="365125"/>
          </a:xfrm>
          <a:prstGeom prst="rect">
            <a:avLst/>
          </a:pr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Main Contributions</a:t>
            </a:r>
          </a:p>
        </p:txBody>
      </p:sp>
      <p:sp>
        <p:nvSpPr>
          <p:cNvPr id="90114" name="Text Box 2"/>
          <p:cNvSpPr txBox="1">
            <a:spLocks noChangeArrowheads="1"/>
          </p:cNvSpPr>
          <p:nvPr/>
        </p:nvSpPr>
        <p:spPr bwMode="auto">
          <a:xfrm>
            <a:off x="457200" y="1066800"/>
            <a:ext cx="8229600"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marL="266700" indent="-266700">
              <a:spcBef>
                <a:spcPts val="700"/>
              </a:spcBef>
              <a:buClr>
                <a:srgbClr val="808080"/>
              </a:buClr>
              <a:buFont typeface="Times New Roman" charset="0"/>
              <a:buAutoNum type="arabicPeriod"/>
              <a:defRPr/>
            </a:pPr>
            <a:r>
              <a:rPr lang="en-US" sz="2800" dirty="0" smtClean="0">
                <a:solidFill>
                  <a:srgbClr val="4D4D4D"/>
                </a:solidFill>
                <a:latin typeface="Calibri" charset="0"/>
              </a:rPr>
              <a:t>Multi-channel analysis of trending topics</a:t>
            </a:r>
          </a:p>
          <a:p>
            <a:pPr marL="266700" indent="-266700">
              <a:spcBef>
                <a:spcPts val="700"/>
              </a:spcBef>
              <a:buClr>
                <a:srgbClr val="808080"/>
              </a:buClr>
              <a:buFont typeface="Times New Roman" charset="0"/>
              <a:buAutoNum type="arabicPeriod"/>
              <a:defRPr/>
            </a:pPr>
            <a:r>
              <a:rPr lang="en-US" sz="2800" dirty="0" smtClean="0">
                <a:solidFill>
                  <a:srgbClr val="4D4D4D"/>
                </a:solidFill>
                <a:latin typeface="Calibri" charset="0"/>
              </a:rPr>
              <a:t>Fully automatic forecasting technique exploiting semantic relationships between topics</a:t>
            </a:r>
          </a:p>
          <a:p>
            <a:pPr marL="266700" indent="-266700">
              <a:spcBef>
                <a:spcPts val="700"/>
              </a:spcBef>
              <a:buClr>
                <a:srgbClr val="808080"/>
              </a:buClr>
              <a:buFont typeface="Times New Roman" charset="0"/>
              <a:buAutoNum type="arabicPeriod"/>
              <a:defRPr/>
            </a:pPr>
            <a:r>
              <a:rPr lang="en-US" sz="2800" dirty="0" smtClean="0">
                <a:solidFill>
                  <a:srgbClr val="4D4D4D"/>
                </a:solidFill>
                <a:latin typeface="Calibri" charset="0"/>
              </a:rPr>
              <a:t>Empirical evaluation on a large-scale Wikipedia dataset</a:t>
            </a:r>
          </a:p>
        </p:txBody>
      </p:sp>
      <p:grpSp>
        <p:nvGrpSpPr>
          <p:cNvPr id="169988" name="Group 4"/>
          <p:cNvGrpSpPr>
            <a:grpSpLocks/>
          </p:cNvGrpSpPr>
          <p:nvPr/>
        </p:nvGrpSpPr>
        <p:grpSpPr bwMode="auto">
          <a:xfrm>
            <a:off x="2481263" y="3789363"/>
            <a:ext cx="1862137" cy="1312862"/>
            <a:chOff x="4336" y="1145"/>
            <a:chExt cx="1173" cy="827"/>
          </a:xfrm>
        </p:grpSpPr>
        <p:pic>
          <p:nvPicPr>
            <p:cNvPr id="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6" y="1145"/>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61" y="1145"/>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36" y="1548"/>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61" y="1548"/>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9" name="Picture 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43438" y="4076700"/>
            <a:ext cx="2155825" cy="104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Insights</a:t>
            </a:r>
          </a:p>
        </p:txBody>
      </p:sp>
      <p:sp>
        <p:nvSpPr>
          <p:cNvPr id="91138" name="Text Box 2"/>
          <p:cNvSpPr txBox="1">
            <a:spLocks noChangeArrowheads="1"/>
          </p:cNvSpPr>
          <p:nvPr/>
        </p:nvSpPr>
        <p:spPr bwMode="auto">
          <a:xfrm>
            <a:off x="457200" y="1066800"/>
            <a:ext cx="8229600"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44488" indent="-342900">
              <a:tabLst>
                <a:tab pos="176213" algn="l"/>
                <a:tab pos="792163" algn="l"/>
                <a:tab pos="1241425" algn="l"/>
                <a:tab pos="1690688" algn="l"/>
                <a:tab pos="2139950" algn="l"/>
                <a:tab pos="2589213" algn="l"/>
                <a:tab pos="3038475" algn="l"/>
                <a:tab pos="3487738" algn="l"/>
                <a:tab pos="3937000" algn="l"/>
                <a:tab pos="4386263" algn="l"/>
                <a:tab pos="4835525" algn="l"/>
                <a:tab pos="5284788" algn="l"/>
                <a:tab pos="5734050" algn="l"/>
                <a:tab pos="6183313" algn="l"/>
                <a:tab pos="6632575" algn="l"/>
                <a:tab pos="7081838" algn="l"/>
                <a:tab pos="7531100" algn="l"/>
                <a:tab pos="7980363" algn="l"/>
                <a:tab pos="8429625" algn="l"/>
                <a:tab pos="8878888" algn="l"/>
                <a:tab pos="9328150" algn="l"/>
              </a:tabLst>
              <a:defRPr sz="2400">
                <a:solidFill>
                  <a:srgbClr val="000000"/>
                </a:solidFill>
                <a:latin typeface="Arial" charset="0"/>
                <a:ea typeface="ＭＳ Ｐゴシック" charset="0"/>
                <a:cs typeface="ＭＳ Ｐゴシック" charset="0"/>
              </a:defRPr>
            </a:lvl1pPr>
            <a:lvl2pPr>
              <a:tabLst>
                <a:tab pos="176213" algn="l"/>
                <a:tab pos="792163" algn="l"/>
                <a:tab pos="1241425" algn="l"/>
                <a:tab pos="1690688" algn="l"/>
                <a:tab pos="2139950" algn="l"/>
                <a:tab pos="2589213" algn="l"/>
                <a:tab pos="3038475" algn="l"/>
                <a:tab pos="3487738" algn="l"/>
                <a:tab pos="3937000" algn="l"/>
                <a:tab pos="4386263" algn="l"/>
                <a:tab pos="4835525" algn="l"/>
                <a:tab pos="5284788" algn="l"/>
                <a:tab pos="5734050" algn="l"/>
                <a:tab pos="6183313" algn="l"/>
                <a:tab pos="6632575" algn="l"/>
                <a:tab pos="7081838" algn="l"/>
                <a:tab pos="7531100" algn="l"/>
                <a:tab pos="7980363" algn="l"/>
                <a:tab pos="8429625" algn="l"/>
                <a:tab pos="8878888" algn="l"/>
                <a:tab pos="9328150" algn="l"/>
              </a:tabLst>
              <a:defRPr sz="2400">
                <a:solidFill>
                  <a:srgbClr val="000000"/>
                </a:solidFill>
                <a:latin typeface="Arial" charset="0"/>
                <a:ea typeface="ＭＳ Ｐゴシック" charset="0"/>
                <a:cs typeface="ＭＳ Ｐゴシック" charset="0"/>
              </a:defRPr>
            </a:lvl2pPr>
            <a:lvl3pPr>
              <a:tabLst>
                <a:tab pos="176213" algn="l"/>
                <a:tab pos="792163" algn="l"/>
                <a:tab pos="1241425" algn="l"/>
                <a:tab pos="1690688" algn="l"/>
                <a:tab pos="2139950" algn="l"/>
                <a:tab pos="2589213" algn="l"/>
                <a:tab pos="3038475" algn="l"/>
                <a:tab pos="3487738" algn="l"/>
                <a:tab pos="3937000" algn="l"/>
                <a:tab pos="4386263" algn="l"/>
                <a:tab pos="4835525" algn="l"/>
                <a:tab pos="5284788" algn="l"/>
                <a:tab pos="5734050" algn="l"/>
                <a:tab pos="6183313" algn="l"/>
                <a:tab pos="6632575" algn="l"/>
                <a:tab pos="7081838" algn="l"/>
                <a:tab pos="7531100" algn="l"/>
                <a:tab pos="7980363" algn="l"/>
                <a:tab pos="8429625" algn="l"/>
                <a:tab pos="8878888" algn="l"/>
                <a:tab pos="9328150" algn="l"/>
              </a:tabLst>
              <a:defRPr sz="2400">
                <a:solidFill>
                  <a:srgbClr val="000000"/>
                </a:solidFill>
                <a:latin typeface="Arial" charset="0"/>
                <a:ea typeface="ＭＳ Ｐゴシック" charset="0"/>
                <a:cs typeface="ＭＳ Ｐゴシック" charset="0"/>
              </a:defRPr>
            </a:lvl3pPr>
            <a:lvl4pPr>
              <a:tabLst>
                <a:tab pos="176213" algn="l"/>
                <a:tab pos="792163" algn="l"/>
                <a:tab pos="1241425" algn="l"/>
                <a:tab pos="1690688" algn="l"/>
                <a:tab pos="2139950" algn="l"/>
                <a:tab pos="2589213" algn="l"/>
                <a:tab pos="3038475" algn="l"/>
                <a:tab pos="3487738" algn="l"/>
                <a:tab pos="3937000" algn="l"/>
                <a:tab pos="4386263" algn="l"/>
                <a:tab pos="4835525" algn="l"/>
                <a:tab pos="5284788" algn="l"/>
                <a:tab pos="5734050" algn="l"/>
                <a:tab pos="6183313" algn="l"/>
                <a:tab pos="6632575" algn="l"/>
                <a:tab pos="7081838" algn="l"/>
                <a:tab pos="7531100" algn="l"/>
                <a:tab pos="7980363" algn="l"/>
                <a:tab pos="8429625" algn="l"/>
                <a:tab pos="8878888" algn="l"/>
                <a:tab pos="9328150" algn="l"/>
              </a:tabLst>
              <a:defRPr sz="2400">
                <a:solidFill>
                  <a:srgbClr val="000000"/>
                </a:solidFill>
                <a:latin typeface="Arial" charset="0"/>
                <a:ea typeface="ＭＳ Ｐゴシック" charset="0"/>
                <a:cs typeface="ＭＳ Ｐゴシック" charset="0"/>
              </a:defRPr>
            </a:lvl4pPr>
            <a:lvl5pPr>
              <a:tabLst>
                <a:tab pos="176213" algn="l"/>
                <a:tab pos="792163" algn="l"/>
                <a:tab pos="1241425" algn="l"/>
                <a:tab pos="1690688" algn="l"/>
                <a:tab pos="2139950" algn="l"/>
                <a:tab pos="2589213" algn="l"/>
                <a:tab pos="3038475" algn="l"/>
                <a:tab pos="3487738" algn="l"/>
                <a:tab pos="3937000" algn="l"/>
                <a:tab pos="4386263" algn="l"/>
                <a:tab pos="4835525" algn="l"/>
                <a:tab pos="5284788" algn="l"/>
                <a:tab pos="5734050" algn="l"/>
                <a:tab pos="6183313" algn="l"/>
                <a:tab pos="6632575" algn="l"/>
                <a:tab pos="7081838" algn="l"/>
                <a:tab pos="7531100" algn="l"/>
                <a:tab pos="7980363" algn="l"/>
                <a:tab pos="8429625" algn="l"/>
                <a:tab pos="8878888" algn="l"/>
                <a:tab pos="932815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176213" algn="l"/>
                <a:tab pos="792163" algn="l"/>
                <a:tab pos="1241425" algn="l"/>
                <a:tab pos="1690688" algn="l"/>
                <a:tab pos="2139950" algn="l"/>
                <a:tab pos="2589213" algn="l"/>
                <a:tab pos="3038475" algn="l"/>
                <a:tab pos="3487738" algn="l"/>
                <a:tab pos="3937000" algn="l"/>
                <a:tab pos="4386263" algn="l"/>
                <a:tab pos="4835525" algn="l"/>
                <a:tab pos="5284788" algn="l"/>
                <a:tab pos="5734050" algn="l"/>
                <a:tab pos="6183313" algn="l"/>
                <a:tab pos="6632575" algn="l"/>
                <a:tab pos="7081838" algn="l"/>
                <a:tab pos="7531100" algn="l"/>
                <a:tab pos="7980363" algn="l"/>
                <a:tab pos="8429625" algn="l"/>
                <a:tab pos="8878888" algn="l"/>
                <a:tab pos="932815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176213" algn="l"/>
                <a:tab pos="792163" algn="l"/>
                <a:tab pos="1241425" algn="l"/>
                <a:tab pos="1690688" algn="l"/>
                <a:tab pos="2139950" algn="l"/>
                <a:tab pos="2589213" algn="l"/>
                <a:tab pos="3038475" algn="l"/>
                <a:tab pos="3487738" algn="l"/>
                <a:tab pos="3937000" algn="l"/>
                <a:tab pos="4386263" algn="l"/>
                <a:tab pos="4835525" algn="l"/>
                <a:tab pos="5284788" algn="l"/>
                <a:tab pos="5734050" algn="l"/>
                <a:tab pos="6183313" algn="l"/>
                <a:tab pos="6632575" algn="l"/>
                <a:tab pos="7081838" algn="l"/>
                <a:tab pos="7531100" algn="l"/>
                <a:tab pos="7980363" algn="l"/>
                <a:tab pos="8429625" algn="l"/>
                <a:tab pos="8878888" algn="l"/>
                <a:tab pos="932815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176213" algn="l"/>
                <a:tab pos="792163" algn="l"/>
                <a:tab pos="1241425" algn="l"/>
                <a:tab pos="1690688" algn="l"/>
                <a:tab pos="2139950" algn="l"/>
                <a:tab pos="2589213" algn="l"/>
                <a:tab pos="3038475" algn="l"/>
                <a:tab pos="3487738" algn="l"/>
                <a:tab pos="3937000" algn="l"/>
                <a:tab pos="4386263" algn="l"/>
                <a:tab pos="4835525" algn="l"/>
                <a:tab pos="5284788" algn="l"/>
                <a:tab pos="5734050" algn="l"/>
                <a:tab pos="6183313" algn="l"/>
                <a:tab pos="6632575" algn="l"/>
                <a:tab pos="7081838" algn="l"/>
                <a:tab pos="7531100" algn="l"/>
                <a:tab pos="7980363" algn="l"/>
                <a:tab pos="8429625" algn="l"/>
                <a:tab pos="8878888" algn="l"/>
                <a:tab pos="932815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176213" algn="l"/>
                <a:tab pos="792163" algn="l"/>
                <a:tab pos="1241425" algn="l"/>
                <a:tab pos="1690688" algn="l"/>
                <a:tab pos="2139950" algn="l"/>
                <a:tab pos="2589213" algn="l"/>
                <a:tab pos="3038475" algn="l"/>
                <a:tab pos="3487738" algn="l"/>
                <a:tab pos="3937000" algn="l"/>
                <a:tab pos="4386263" algn="l"/>
                <a:tab pos="4835525" algn="l"/>
                <a:tab pos="5284788" algn="l"/>
                <a:tab pos="5734050" algn="l"/>
                <a:tab pos="6183313" algn="l"/>
                <a:tab pos="6632575" algn="l"/>
                <a:tab pos="7081838" algn="l"/>
                <a:tab pos="7531100" algn="l"/>
                <a:tab pos="7980363" algn="l"/>
                <a:tab pos="8429625" algn="l"/>
                <a:tab pos="8878888" algn="l"/>
                <a:tab pos="9328150" algn="l"/>
              </a:tabLst>
              <a:defRPr sz="2400">
                <a:solidFill>
                  <a:srgbClr val="000000"/>
                </a:solidFill>
                <a:latin typeface="Arial" charset="0"/>
                <a:ea typeface="ＭＳ Ｐゴシック" charset="0"/>
                <a:cs typeface="ＭＳ Ｐゴシック" charset="0"/>
              </a:defRPr>
            </a:lvl9pPr>
          </a:lstStyle>
          <a:p>
            <a:pPr>
              <a:spcBef>
                <a:spcPts val="700"/>
              </a:spcBef>
              <a:buClr>
                <a:srgbClr val="808080"/>
              </a:buClr>
              <a:buFont typeface="Times New Roman" charset="0"/>
              <a:buAutoNum type="arabicPeriod"/>
              <a:defRPr/>
            </a:pPr>
            <a:r>
              <a:rPr lang="en-US" sz="2800" dirty="0" smtClean="0">
                <a:solidFill>
                  <a:srgbClr val="4D4D4D"/>
                </a:solidFill>
                <a:latin typeface="Calibri" charset="0"/>
              </a:rPr>
              <a:t>Trends on Twitter and Wikipedia are significantly more ephemeral than on Google.</a:t>
            </a:r>
          </a:p>
          <a:p>
            <a:pPr>
              <a:spcBef>
                <a:spcPts val="700"/>
              </a:spcBef>
              <a:buClr>
                <a:srgbClr val="808080"/>
              </a:buClr>
              <a:buFont typeface="Times New Roman" charset="0"/>
              <a:buAutoNum type="arabicPeriod"/>
              <a:defRPr/>
            </a:pPr>
            <a:r>
              <a:rPr lang="en-US" sz="2800" dirty="0" smtClean="0">
                <a:solidFill>
                  <a:srgbClr val="4D4D4D"/>
                </a:solidFill>
                <a:latin typeface="Calibri" charset="0"/>
              </a:rPr>
              <a:t>All observed media channels tend to specialize in specific topic categories.</a:t>
            </a:r>
          </a:p>
          <a:p>
            <a:pPr>
              <a:spcBef>
                <a:spcPts val="700"/>
              </a:spcBef>
              <a:buClr>
                <a:srgbClr val="808080"/>
              </a:buClr>
              <a:buFont typeface="Times New Roman" charset="0"/>
              <a:buAutoNum type="arabicPeriod"/>
              <a:defRPr/>
            </a:pPr>
            <a:r>
              <a:rPr lang="en-US" sz="2800" dirty="0" smtClean="0">
                <a:solidFill>
                  <a:srgbClr val="4D4D4D"/>
                </a:solidFill>
                <a:latin typeface="Calibri" charset="0"/>
              </a:rPr>
              <a:t>Semantically similar topics exhibit similar behavior.</a:t>
            </a:r>
          </a:p>
          <a:p>
            <a:pPr>
              <a:spcBef>
                <a:spcPts val="700"/>
              </a:spcBef>
              <a:buClr>
                <a:srgbClr val="808080"/>
              </a:buClr>
              <a:buFont typeface="Times New Roman" charset="0"/>
              <a:buAutoNum type="arabicPeriod"/>
              <a:defRPr/>
            </a:pPr>
            <a:r>
              <a:rPr lang="en-US" sz="2800" dirty="0" smtClean="0">
                <a:solidFill>
                  <a:srgbClr val="4D4D4D"/>
                </a:solidFill>
                <a:latin typeface="Calibri" charset="0"/>
              </a:rPr>
              <a:t>Exploiting this observation can significantly improve forecasting performance (by 20-90% compared to baselines).</a:t>
            </a:r>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68538" y="4868863"/>
            <a:ext cx="1809750" cy="1344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51388" y="5013325"/>
            <a:ext cx="1404937"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72038" name="Group 7"/>
          <p:cNvGrpSpPr>
            <a:grpSpLocks/>
          </p:cNvGrpSpPr>
          <p:nvPr/>
        </p:nvGrpSpPr>
        <p:grpSpPr bwMode="auto">
          <a:xfrm>
            <a:off x="6300788" y="4724400"/>
            <a:ext cx="863600" cy="1393825"/>
            <a:chOff x="445" y="2022"/>
            <a:chExt cx="1096" cy="1696"/>
          </a:xfrm>
        </p:grpSpPr>
        <p:pic>
          <p:nvPicPr>
            <p:cNvPr id="7" name="Picture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44" y="3374"/>
              <a:ext cx="332" cy="3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5" y="3175"/>
              <a:ext cx="457" cy="5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1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5" y="2022"/>
              <a:ext cx="477" cy="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11"/>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82" y="2022"/>
              <a:ext cx="459" cy="5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45" y="2584"/>
              <a:ext cx="498" cy="4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100" y="2673"/>
              <a:ext cx="421" cy="5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Relevance for the MM Community</a:t>
            </a:r>
            <a:endParaRPr lang="en-US" dirty="0"/>
          </a:p>
        </p:txBody>
      </p:sp>
      <p:sp>
        <p:nvSpPr>
          <p:cNvPr id="5" name="Text Box 2"/>
          <p:cNvSpPr txBox="1">
            <a:spLocks noChangeArrowheads="1"/>
          </p:cNvSpPr>
          <p:nvPr/>
        </p:nvSpPr>
        <p:spPr bwMode="auto">
          <a:xfrm>
            <a:off x="457200" y="1066800"/>
            <a:ext cx="8229600"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marL="457200" indent="-457200">
              <a:spcBef>
                <a:spcPts val="700"/>
              </a:spcBef>
              <a:buClr>
                <a:srgbClr val="808080"/>
              </a:buClr>
              <a:buFont typeface="Arial"/>
              <a:buChar char="•"/>
              <a:defRPr/>
            </a:pPr>
            <a:r>
              <a:rPr lang="en-US" sz="2800" dirty="0" smtClean="0">
                <a:solidFill>
                  <a:srgbClr val="4D4D4D"/>
                </a:solidFill>
                <a:latin typeface="Calibri" charset="0"/>
              </a:rPr>
              <a:t>Panel: Cross-Media Analysis and Mining</a:t>
            </a:r>
          </a:p>
          <a:p>
            <a:pPr marL="1200150" lvl="1" indent="-457200">
              <a:spcBef>
                <a:spcPts val="700"/>
              </a:spcBef>
              <a:buClr>
                <a:srgbClr val="808080"/>
              </a:buClr>
              <a:buFont typeface="Arial"/>
              <a:buChar char="•"/>
              <a:defRPr/>
            </a:pPr>
            <a:r>
              <a:rPr lang="en-US" sz="2800" dirty="0" smtClean="0">
                <a:solidFill>
                  <a:srgbClr val="4D4D4D"/>
                </a:solidFill>
                <a:latin typeface="Calibri" charset="0"/>
              </a:rPr>
              <a:t>Focus more on the time dimension</a:t>
            </a:r>
          </a:p>
          <a:p>
            <a:pPr marL="1200150" lvl="1" indent="-457200">
              <a:spcBef>
                <a:spcPts val="700"/>
              </a:spcBef>
              <a:buClr>
                <a:srgbClr val="808080"/>
              </a:buClr>
              <a:buFont typeface="Arial"/>
              <a:buChar char="•"/>
              <a:defRPr/>
            </a:pPr>
            <a:r>
              <a:rPr lang="en-US" sz="2800" dirty="0" smtClean="0">
                <a:solidFill>
                  <a:srgbClr val="4D4D4D"/>
                </a:solidFill>
                <a:latin typeface="Calibri" charset="0"/>
              </a:rPr>
              <a:t>How do topics of interest develop over time?</a:t>
            </a:r>
          </a:p>
          <a:p>
            <a:pPr marL="1200150" lvl="1" indent="-457200">
              <a:spcBef>
                <a:spcPts val="700"/>
              </a:spcBef>
              <a:buClr>
                <a:srgbClr val="808080"/>
              </a:buClr>
              <a:buFont typeface="Arial"/>
              <a:buChar char="•"/>
              <a:defRPr/>
            </a:pPr>
            <a:endParaRPr lang="en-US" sz="2800" dirty="0" smtClean="0">
              <a:solidFill>
                <a:srgbClr val="4D4D4D"/>
              </a:solidFill>
              <a:latin typeface="Calibri" charset="0"/>
            </a:endParaRPr>
          </a:p>
          <a:p>
            <a:pPr marL="457200" indent="-457200">
              <a:spcBef>
                <a:spcPts val="700"/>
              </a:spcBef>
              <a:buClr>
                <a:srgbClr val="808080"/>
              </a:buClr>
              <a:buFont typeface="Arial"/>
              <a:buChar char="•"/>
              <a:defRPr/>
            </a:pPr>
            <a:r>
              <a:rPr lang="en-US" sz="2800" dirty="0" smtClean="0">
                <a:solidFill>
                  <a:srgbClr val="4D4D4D"/>
                </a:solidFill>
                <a:latin typeface="Calibri" charset="0"/>
              </a:rPr>
              <a:t>Trend aware recommendation systems</a:t>
            </a:r>
          </a:p>
          <a:p>
            <a:pPr marL="457200" indent="-457200">
              <a:spcBef>
                <a:spcPts val="700"/>
              </a:spcBef>
              <a:buClr>
                <a:srgbClr val="808080"/>
              </a:buClr>
              <a:buFont typeface="Arial"/>
              <a:buChar char="•"/>
              <a:defRPr/>
            </a:pPr>
            <a:r>
              <a:rPr lang="en-US" sz="2800" dirty="0" smtClean="0">
                <a:solidFill>
                  <a:srgbClr val="4D4D4D"/>
                </a:solidFill>
                <a:latin typeface="Calibri" charset="0"/>
              </a:rPr>
              <a:t>Automatic vocabulary selection for classification</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Acknowledgments</a:t>
            </a:r>
          </a:p>
        </p:txBody>
      </p:sp>
      <p:pic>
        <p:nvPicPr>
          <p:cNvPr id="92164" name="Picture 4"/>
          <p:cNvPicPr>
            <a:picLocks noChangeAspect="1" noChangeArrowheads="1"/>
          </p:cNvPicPr>
          <p:nvPr/>
        </p:nvPicPr>
        <p:blipFill>
          <a:blip r:embed="rId3">
            <a:extLst>
              <a:ext uri="{28A0092B-C50C-407E-A947-70E740481C1C}">
                <a14:useLocalDpi xmlns:a14="http://schemas.microsoft.com/office/drawing/2010/main"/>
              </a:ext>
            </a:extLst>
          </a:blip>
          <a:srcRect t="20976" b="21565"/>
          <a:stretch>
            <a:fillRect/>
          </a:stretch>
        </p:blipFill>
        <p:spPr bwMode="auto">
          <a:xfrm>
            <a:off x="2943225" y="2565400"/>
            <a:ext cx="3259138" cy="1871663"/>
          </a:xfrm>
          <a:prstGeom prst="rect">
            <a:avLst/>
          </a:prstGeom>
          <a:noFill/>
          <a:ln>
            <a:noFill/>
          </a:ln>
          <a:effectLst/>
          <a:extLst>
            <a:ext uri="{909E8E84-426E-40dd-AFC4-6F175D3DCCD1}">
              <a14:hiddenFill xmlns:a14="http://schemas.microsoft.com/office/drawing/2010/main">
                <a:blipFill dpi="0" rotWithShape="0">
                  <a:blip/>
                  <a:srcRect t="20976" b="2156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Questions?</a:t>
            </a:r>
          </a:p>
        </p:txBody>
      </p:sp>
      <p:sp>
        <p:nvSpPr>
          <p:cNvPr id="93186" name="Text Box 2"/>
          <p:cNvSpPr txBox="1">
            <a:spLocks noChangeArrowheads="1"/>
          </p:cNvSpPr>
          <p:nvPr/>
        </p:nvSpPr>
        <p:spPr bwMode="auto">
          <a:xfrm>
            <a:off x="0" y="3357563"/>
            <a:ext cx="9144000" cy="76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42900" indent="-33178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charset="0"/>
                <a:ea typeface="ＭＳ Ｐゴシック" charset="0"/>
                <a:cs typeface="ＭＳ Ｐゴシック"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charset="0"/>
                <a:ea typeface="ＭＳ Ｐゴシック" charset="0"/>
                <a:cs typeface="ＭＳ Ｐゴシック"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charset="0"/>
                <a:ea typeface="ＭＳ Ｐゴシック" charset="0"/>
                <a:cs typeface="ＭＳ Ｐゴシック"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charset="0"/>
                <a:ea typeface="ＭＳ Ｐゴシック" charset="0"/>
                <a:cs typeface="ＭＳ Ｐゴシック"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charset="0"/>
                <a:ea typeface="ＭＳ Ｐゴシック" charset="0"/>
                <a:cs typeface="ＭＳ Ｐゴシック" charset="0"/>
              </a:defRPr>
            </a:lvl9pPr>
          </a:lstStyle>
          <a:p>
            <a:pPr algn="ctr">
              <a:spcBef>
                <a:spcPts val="700"/>
              </a:spcBef>
              <a:buClrTx/>
              <a:buFontTx/>
              <a:buNone/>
              <a:defRPr/>
            </a:pPr>
            <a:r>
              <a:rPr lang="en-US" sz="2800" dirty="0" smtClean="0">
                <a:solidFill>
                  <a:schemeClr val="tx1"/>
                </a:solidFill>
                <a:latin typeface="Calibri" charset="0"/>
              </a:rPr>
              <a:t>Thank you for your attention</a:t>
            </a:r>
          </a:p>
          <a:p>
            <a:pPr algn="ctr">
              <a:spcBef>
                <a:spcPts val="500"/>
              </a:spcBef>
              <a:buClrTx/>
              <a:buFontTx/>
              <a:buNone/>
              <a:defRPr/>
            </a:pPr>
            <a:endParaRPr lang="en-US" sz="2000" dirty="0" smtClean="0">
              <a:solidFill>
                <a:schemeClr val="tx1"/>
              </a:solidFill>
              <a:latin typeface="Prestige Elite Std Bold" charset="0"/>
              <a:cs typeface="Prestige Elite Std Bold" charset="0"/>
            </a:endParaRPr>
          </a:p>
          <a:p>
            <a:pPr algn="ctr">
              <a:spcBef>
                <a:spcPts val="500"/>
              </a:spcBef>
              <a:buClrTx/>
              <a:buFontTx/>
              <a:buNone/>
              <a:defRPr/>
            </a:pPr>
            <a:endParaRPr lang="en-US" sz="2000" dirty="0" smtClean="0">
              <a:solidFill>
                <a:schemeClr val="tx1"/>
              </a:solidFill>
              <a:latin typeface="Prestige Elite Std Bold" charset="0"/>
              <a:cs typeface="Prestige Elite Std Bold" charset="0"/>
            </a:endParaRPr>
          </a:p>
          <a:p>
            <a:pPr algn="ctr">
              <a:spcBef>
                <a:spcPts val="500"/>
              </a:spcBef>
              <a:buClrTx/>
              <a:buFontTx/>
              <a:buNone/>
              <a:defRPr/>
            </a:pPr>
            <a:r>
              <a:rPr lang="en-US" sz="2000" dirty="0" smtClean="0">
                <a:solidFill>
                  <a:schemeClr val="tx1"/>
                </a:solidFill>
                <a:latin typeface="Prestige Elite Std Bold" charset="0"/>
                <a:cs typeface="Prestige Elite Std Bold" charset="0"/>
              </a:rPr>
              <a:t>  </a:t>
            </a:r>
          </a:p>
        </p:txBody>
      </p:sp>
      <p:sp>
        <p:nvSpPr>
          <p:cNvPr id="4" name="Text Box 3"/>
          <p:cNvSpPr txBox="1">
            <a:spLocks noChangeArrowheads="1"/>
          </p:cNvSpPr>
          <p:nvPr/>
        </p:nvSpPr>
        <p:spPr bwMode="auto">
          <a:xfrm>
            <a:off x="831850" y="2278063"/>
            <a:ext cx="7605713"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dirty="0" smtClean="0">
                <a:solidFill>
                  <a:schemeClr val="tx1">
                    <a:lumMod val="50000"/>
                    <a:lumOff val="50000"/>
                  </a:schemeClr>
                </a:solidFill>
              </a:rPr>
              <a:t>Tim </a:t>
            </a:r>
            <a:r>
              <a:rPr lang="en-US" dirty="0" err="1" smtClean="0">
                <a:solidFill>
                  <a:schemeClr val="tx1">
                    <a:lumMod val="50000"/>
                    <a:lumOff val="50000"/>
                  </a:schemeClr>
                </a:solidFill>
              </a:rPr>
              <a:t>Althoff</a:t>
            </a:r>
            <a:r>
              <a:rPr lang="en-US" dirty="0" smtClean="0">
                <a:solidFill>
                  <a:schemeClr val="tx1">
                    <a:lumMod val="50000"/>
                    <a:lumOff val="50000"/>
                  </a:schemeClr>
                </a:solidFill>
              </a:rPr>
              <a:t>, Damian Borth, </a:t>
            </a:r>
            <a:r>
              <a:rPr lang="en-US" u="sng" dirty="0" smtClean="0">
                <a:solidFill>
                  <a:schemeClr val="tx1">
                    <a:lumMod val="50000"/>
                    <a:lumOff val="50000"/>
                  </a:schemeClr>
                </a:solidFill>
              </a:rPr>
              <a:t>Jörn Hees</a:t>
            </a:r>
            <a:r>
              <a:rPr lang="en-US" dirty="0" smtClean="0">
                <a:solidFill>
                  <a:schemeClr val="tx1">
                    <a:lumMod val="50000"/>
                    <a:lumOff val="50000"/>
                  </a:schemeClr>
                </a:solidFill>
              </a:rPr>
              <a:t>, Andreas </a:t>
            </a:r>
            <a:r>
              <a:rPr lang="en-US" dirty="0" err="1" smtClean="0">
                <a:solidFill>
                  <a:schemeClr val="tx1">
                    <a:lumMod val="50000"/>
                    <a:lumOff val="50000"/>
                  </a:schemeClr>
                </a:solidFill>
              </a:rPr>
              <a:t>Dengel</a:t>
            </a:r>
            <a:endParaRPr lang="en-US" sz="1800" dirty="0" smtClean="0">
              <a:solidFill>
                <a:schemeClr val="tx1">
                  <a:lumMod val="50000"/>
                  <a:lumOff val="50000"/>
                </a:schemeClr>
              </a:solidFill>
            </a:endParaRPr>
          </a:p>
        </p:txBody>
      </p:sp>
      <p:sp>
        <p:nvSpPr>
          <p:cNvPr id="5" name="Text Box 1"/>
          <p:cNvSpPr txBox="1">
            <a:spLocks noChangeArrowheads="1"/>
          </p:cNvSpPr>
          <p:nvPr/>
        </p:nvSpPr>
        <p:spPr bwMode="auto">
          <a:xfrm>
            <a:off x="250825" y="1125538"/>
            <a:ext cx="82073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dirty="0" smtClean="0">
                <a:solidFill>
                  <a:schemeClr val="tx1">
                    <a:lumMod val="50000"/>
                    <a:lumOff val="50000"/>
                  </a:schemeClr>
                </a:solidFill>
                <a:latin typeface="Calibri" charset="0"/>
              </a:rPr>
              <a:t>Analysis and Forecasting of Trending Topics in Online Media Streams</a:t>
            </a:r>
          </a:p>
        </p:txBody>
      </p:sp>
      <p:grpSp>
        <p:nvGrpSpPr>
          <p:cNvPr id="176134" name="Group 4"/>
          <p:cNvGrpSpPr>
            <a:grpSpLocks/>
          </p:cNvGrpSpPr>
          <p:nvPr/>
        </p:nvGrpSpPr>
        <p:grpSpPr bwMode="auto">
          <a:xfrm>
            <a:off x="2481263" y="4508500"/>
            <a:ext cx="1862137" cy="1312863"/>
            <a:chOff x="4336" y="1145"/>
            <a:chExt cx="1173" cy="827"/>
          </a:xfrm>
        </p:grpSpPr>
        <p:pic>
          <p:nvPicPr>
            <p:cNvPr id="9"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6" y="1145"/>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61" y="1145"/>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36" y="1548"/>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61" y="1548"/>
              <a:ext cx="549" cy="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13" name="Picture 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43438" y="4795838"/>
            <a:ext cx="2155825" cy="104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a:spLocks noChangeArrowheads="1"/>
          </p:cNvSpPr>
          <p:nvPr/>
        </p:nvSpPr>
        <p:spPr bwMode="auto">
          <a:xfrm>
            <a:off x="0" y="808038"/>
            <a:ext cx="9144000" cy="5684837"/>
          </a:xfrm>
          <a:prstGeom prst="rect">
            <a:avLst/>
          </a:prstGeom>
          <a:solidFill>
            <a:srgbClr val="96969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4210" name="Text Box 2"/>
          <p:cNvSpPr txBox="1">
            <a:spLocks noChangeArrowheads="1"/>
          </p:cNvSpPr>
          <p:nvPr/>
        </p:nvSpPr>
        <p:spPr bwMode="auto">
          <a:xfrm>
            <a:off x="685800" y="2133600"/>
            <a:ext cx="7772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5600" smtClean="0">
                <a:solidFill>
                  <a:srgbClr val="FFFFFF"/>
                </a:solidFill>
                <a:latin typeface="Calibri" charset="0"/>
              </a:rPr>
              <a:t>Backup Slides</a:t>
            </a:r>
          </a:p>
        </p:txBody>
      </p:sp>
      <p:sp>
        <p:nvSpPr>
          <p:cNvPr id="94211" name="Rectangle 3"/>
          <p:cNvSpPr>
            <a:spLocks noChangeArrowheads="1"/>
          </p:cNvSpPr>
          <p:nvPr/>
        </p:nvSpPr>
        <p:spPr bwMode="auto">
          <a:xfrm>
            <a:off x="0" y="6492875"/>
            <a:ext cx="9144000" cy="365125"/>
          </a:xfrm>
          <a:prstGeom prst="rect">
            <a:avLst/>
          </a:pr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Motivation</a:t>
            </a:r>
          </a:p>
        </p:txBody>
      </p:sp>
      <p:sp>
        <p:nvSpPr>
          <p:cNvPr id="95234" name="Text Box 2"/>
          <p:cNvSpPr txBox="1">
            <a:spLocks noChangeArrowheads="1"/>
          </p:cNvSpPr>
          <p:nvPr/>
        </p:nvSpPr>
        <p:spPr bwMode="auto">
          <a:xfrm>
            <a:off x="457200" y="1066800"/>
            <a:ext cx="8229600"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1788" indent="-331788">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1pPr>
            <a:lvl2pPr marL="739775" indent="-282575">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2pPr>
            <a:lvl3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3pPr>
            <a:lvl4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4pPr>
            <a:lvl5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9pPr>
          </a:lstStyle>
          <a:p>
            <a:pPr>
              <a:spcBef>
                <a:spcPts val="700"/>
              </a:spcBef>
              <a:buClr>
                <a:srgbClr val="4D4D4D"/>
              </a:buClr>
              <a:buFont typeface="Arial" charset="0"/>
              <a:buChar char="•"/>
              <a:defRPr/>
            </a:pPr>
            <a:r>
              <a:rPr lang="en-US" sz="2800" b="1" smtClean="0">
                <a:solidFill>
                  <a:srgbClr val="4D4D4D"/>
                </a:solidFill>
                <a:latin typeface="Calibri" charset="0"/>
              </a:rPr>
              <a:t>Big Data</a:t>
            </a:r>
            <a:r>
              <a:rPr lang="en-US" sz="2800" smtClean="0">
                <a:solidFill>
                  <a:srgbClr val="4D4D4D"/>
                </a:solidFill>
                <a:latin typeface="Calibri" charset="0"/>
              </a:rPr>
              <a:t>: “High volume, high velocity, and/or high variety </a:t>
            </a:r>
            <a:r>
              <a:rPr lang="en-US" sz="2800" b="1" smtClean="0">
                <a:solidFill>
                  <a:srgbClr val="4D4D4D"/>
                </a:solidFill>
                <a:latin typeface="Calibri" charset="0"/>
              </a:rPr>
              <a:t>information assets</a:t>
            </a:r>
            <a:r>
              <a:rPr lang="en-US" sz="2800" smtClean="0">
                <a:solidFill>
                  <a:srgbClr val="4D4D4D"/>
                </a:solidFill>
                <a:latin typeface="Calibri" charset="0"/>
              </a:rPr>
              <a:t> that require new forms of processing to enable </a:t>
            </a:r>
            <a:r>
              <a:rPr lang="en-US" sz="2800" b="1" smtClean="0">
                <a:solidFill>
                  <a:srgbClr val="4D4D4D"/>
                </a:solidFill>
                <a:latin typeface="Calibri" charset="0"/>
              </a:rPr>
              <a:t>enhanced decision making</a:t>
            </a:r>
            <a:r>
              <a:rPr lang="en-US" sz="2800" smtClean="0">
                <a:solidFill>
                  <a:srgbClr val="4D4D4D"/>
                </a:solidFill>
                <a:latin typeface="Calibri" charset="0"/>
              </a:rPr>
              <a:t>, </a:t>
            </a:r>
            <a:r>
              <a:rPr lang="en-US" sz="2800" b="1" smtClean="0">
                <a:solidFill>
                  <a:srgbClr val="4D4D4D"/>
                </a:solidFill>
                <a:latin typeface="Calibri" charset="0"/>
              </a:rPr>
              <a:t>insight discovery</a:t>
            </a:r>
            <a:r>
              <a:rPr lang="en-US" sz="2800" smtClean="0">
                <a:solidFill>
                  <a:srgbClr val="4D4D4D"/>
                </a:solidFill>
                <a:latin typeface="Calibri" charset="0"/>
              </a:rPr>
              <a:t> and process optimization” </a:t>
            </a:r>
            <a:br>
              <a:rPr lang="en-US" sz="2800" smtClean="0">
                <a:solidFill>
                  <a:srgbClr val="4D4D4D"/>
                </a:solidFill>
                <a:latin typeface="Calibri" charset="0"/>
              </a:rPr>
            </a:br>
            <a:r>
              <a:rPr lang="en-US" sz="2800" smtClean="0">
                <a:solidFill>
                  <a:srgbClr val="4D4D4D"/>
                </a:solidFill>
                <a:latin typeface="Calibri" charset="0"/>
              </a:rPr>
              <a:t/>
            </a:r>
            <a:br>
              <a:rPr lang="en-US" sz="2800" smtClean="0">
                <a:solidFill>
                  <a:srgbClr val="4D4D4D"/>
                </a:solidFill>
                <a:latin typeface="Calibri" charset="0"/>
              </a:rPr>
            </a:br>
            <a:endParaRPr lang="en-US" sz="2800" smtClean="0">
              <a:solidFill>
                <a:srgbClr val="4D4D4D"/>
              </a:solidFill>
              <a:latin typeface="Calibri" charset="0"/>
            </a:endParaRPr>
          </a:p>
          <a:p>
            <a:pPr>
              <a:spcBef>
                <a:spcPts val="700"/>
              </a:spcBef>
              <a:buClr>
                <a:srgbClr val="4D4D4D"/>
              </a:buClr>
              <a:buFont typeface="Arial" charset="0"/>
              <a:buChar char="•"/>
              <a:defRPr/>
            </a:pPr>
            <a:r>
              <a:rPr lang="en-US" smtClean="0">
                <a:solidFill>
                  <a:srgbClr val="4D4D4D"/>
                </a:solidFill>
                <a:latin typeface="Calibri" charset="0"/>
              </a:rPr>
              <a:t>Large-scale user behavior</a:t>
            </a:r>
          </a:p>
          <a:p>
            <a:pPr lvl="1">
              <a:spcBef>
                <a:spcPts val="700"/>
              </a:spcBef>
              <a:buClr>
                <a:srgbClr val="808080"/>
              </a:buClr>
              <a:buFont typeface="Times New Roman" charset="0"/>
              <a:buChar char="›"/>
              <a:defRPr/>
            </a:pPr>
            <a:r>
              <a:rPr lang="en-US" sz="2800" smtClean="0">
                <a:solidFill>
                  <a:srgbClr val="4D4D4D"/>
                </a:solidFill>
                <a:latin typeface="Calibri" charset="0"/>
              </a:rPr>
              <a:t>„Mirror of Society“</a:t>
            </a:r>
          </a:p>
        </p:txBody>
      </p:sp>
      <p:sp>
        <p:nvSpPr>
          <p:cNvPr id="95235" name="Text Box 3"/>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sp>
        <p:nvSpPr>
          <p:cNvPr id="95236" name="Text Box 4"/>
          <p:cNvSpPr txBox="1">
            <a:spLocks noChangeArrowheads="1"/>
          </p:cNvSpPr>
          <p:nvPr/>
        </p:nvSpPr>
        <p:spPr bwMode="auto">
          <a:xfrm>
            <a:off x="254000" y="6108700"/>
            <a:ext cx="8709025"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1800" smtClean="0">
                <a:solidFill>
                  <a:srgbClr val="4D4D4D"/>
                </a:solidFill>
                <a:latin typeface="Calibri" charset="0"/>
              </a:rPr>
              <a:t>[Mark A. Beyer and Douglas Laney. The importance of ’big data’: A deﬁnition. June 2012.]</a:t>
            </a:r>
          </a:p>
        </p:txBody>
      </p:sp>
      <p:pic>
        <p:nvPicPr>
          <p:cNvPr id="9523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73675" y="2887663"/>
            <a:ext cx="3221038" cy="3221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Large-scale Record of Human Behavior</a:t>
            </a:r>
          </a:p>
        </p:txBody>
      </p:sp>
      <p:pic>
        <p:nvPicPr>
          <p:cNvPr id="9625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9400" y="4321175"/>
            <a:ext cx="5873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5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9400" y="5292725"/>
            <a:ext cx="5746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0"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7488" y="7345363"/>
            <a:ext cx="574675"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1"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9400" y="2052638"/>
            <a:ext cx="576263" cy="576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2"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9400" y="1152525"/>
            <a:ext cx="576263" cy="57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63" name="Text Box 7"/>
          <p:cNvSpPr txBox="1">
            <a:spLocks noChangeArrowheads="1"/>
          </p:cNvSpPr>
          <p:nvPr/>
        </p:nvSpPr>
        <p:spPr bwMode="auto">
          <a:xfrm>
            <a:off x="1104900" y="1066800"/>
            <a:ext cx="8110538"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1788" indent="-331788">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1pPr>
            <a:lvl2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2pPr>
            <a:lvl3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3pPr>
            <a:lvl4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4pPr>
            <a:lvl5pPr>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sz="2400">
                <a:solidFill>
                  <a:srgbClr val="000000"/>
                </a:solidFill>
                <a:latin typeface="Arial" charset="0"/>
                <a:ea typeface="ＭＳ Ｐゴシック" charset="0"/>
                <a:cs typeface="ＭＳ Ｐゴシック" charset="0"/>
              </a:defRPr>
            </a:lvl9pPr>
          </a:lstStyle>
          <a:p>
            <a:pPr>
              <a:spcBef>
                <a:spcPts val="700"/>
              </a:spcBef>
              <a:buClr>
                <a:srgbClr val="4D4D4D"/>
              </a:buClr>
              <a:buFont typeface="Arial" charset="0"/>
              <a:buChar char="•"/>
              <a:defRPr/>
            </a:pPr>
            <a:r>
              <a:rPr lang="en-US" sz="2800" smtClean="0">
                <a:solidFill>
                  <a:srgbClr val="4D4D4D"/>
                </a:solidFill>
                <a:latin typeface="Calibri" charset="0"/>
              </a:rPr>
              <a:t>1.2 million video minutes per second (est. 2016)</a:t>
            </a:r>
          </a:p>
          <a:p>
            <a:pPr>
              <a:spcBef>
                <a:spcPts val="700"/>
              </a:spcBef>
              <a:buClrTx/>
              <a:buFontTx/>
              <a:buNone/>
              <a:defRPr/>
            </a:pPr>
            <a:endParaRPr lang="en-US" sz="1200" smtClean="0">
              <a:solidFill>
                <a:srgbClr val="4D4D4D"/>
              </a:solidFill>
              <a:latin typeface="Calibri" charset="0"/>
            </a:endParaRPr>
          </a:p>
          <a:p>
            <a:pPr>
              <a:spcBef>
                <a:spcPts val="700"/>
              </a:spcBef>
              <a:buClr>
                <a:srgbClr val="4D4D4D"/>
              </a:buClr>
              <a:buFont typeface="Arial" charset="0"/>
              <a:buChar char="•"/>
              <a:defRPr/>
            </a:pPr>
            <a:r>
              <a:rPr lang="en-US" sz="2800" smtClean="0">
                <a:solidFill>
                  <a:srgbClr val="4D4D4D"/>
                </a:solidFill>
                <a:latin typeface="Calibri" charset="0"/>
              </a:rPr>
              <a:t>Primary me</a:t>
            </a:r>
            <a:r>
              <a:rPr lang="en-US" sz="2800" smtClean="0">
                <a:solidFill>
                  <a:srgbClr val="4C4C4C"/>
                </a:solidFill>
                <a:latin typeface="Calibri" charset="0"/>
              </a:rPr>
              <a:t>thod for commun</a:t>
            </a:r>
            <a:r>
              <a:rPr lang="en-US" sz="2800" smtClean="0">
                <a:solidFill>
                  <a:srgbClr val="4D4D4D"/>
                </a:solidFill>
                <a:latin typeface="Calibri" charset="0"/>
              </a:rPr>
              <a:t>ication by college students in the U.S.</a:t>
            </a:r>
          </a:p>
          <a:p>
            <a:pPr>
              <a:spcBef>
                <a:spcPts val="700"/>
              </a:spcBef>
              <a:buClrTx/>
              <a:buFontTx/>
              <a:buNone/>
              <a:defRPr/>
            </a:pPr>
            <a:endParaRPr lang="en-US" sz="1200" smtClean="0">
              <a:solidFill>
                <a:srgbClr val="4D4D4D"/>
              </a:solidFill>
              <a:latin typeface="Calibri" charset="0"/>
            </a:endParaRPr>
          </a:p>
          <a:p>
            <a:pPr>
              <a:spcBef>
                <a:spcPts val="700"/>
              </a:spcBef>
              <a:buClr>
                <a:srgbClr val="4D4D4D"/>
              </a:buClr>
              <a:buFont typeface="Arial" charset="0"/>
              <a:buChar char="•"/>
              <a:defRPr/>
            </a:pPr>
            <a:r>
              <a:rPr lang="en-US" sz="2800" smtClean="0">
                <a:solidFill>
                  <a:srgbClr val="4D4D4D"/>
                </a:solidFill>
                <a:latin typeface="Calibri" charset="0"/>
              </a:rPr>
              <a:t>25 million articles and 1.8 billion page edits in 285 languages created by 100k contributors </a:t>
            </a:r>
          </a:p>
          <a:p>
            <a:pPr>
              <a:spcBef>
                <a:spcPts val="700"/>
              </a:spcBef>
              <a:buClrTx/>
              <a:buFontTx/>
              <a:buNone/>
              <a:defRPr/>
            </a:pPr>
            <a:endParaRPr lang="en-US" sz="1200" smtClean="0">
              <a:solidFill>
                <a:srgbClr val="4D4D4D"/>
              </a:solidFill>
              <a:latin typeface="Calibri" charset="0"/>
            </a:endParaRPr>
          </a:p>
          <a:p>
            <a:pPr>
              <a:spcBef>
                <a:spcPts val="700"/>
              </a:spcBef>
              <a:buClr>
                <a:srgbClr val="4D4D4D"/>
              </a:buClr>
              <a:buFont typeface="Arial" charset="0"/>
              <a:buChar char="•"/>
              <a:defRPr/>
            </a:pPr>
            <a:r>
              <a:rPr lang="en-US" sz="2800" smtClean="0">
                <a:solidFill>
                  <a:srgbClr val="4D4D4D"/>
                </a:solidFill>
                <a:latin typeface="Calibri" charset="0"/>
              </a:rPr>
              <a:t>340 million tweets each day by 500 million users</a:t>
            </a:r>
          </a:p>
          <a:p>
            <a:pPr>
              <a:spcBef>
                <a:spcPts val="700"/>
              </a:spcBef>
              <a:buClrTx/>
              <a:buFontTx/>
              <a:buNone/>
              <a:defRPr/>
            </a:pPr>
            <a:endParaRPr lang="en-US" sz="1200" smtClean="0">
              <a:solidFill>
                <a:srgbClr val="4D4D4D"/>
              </a:solidFill>
              <a:latin typeface="Calibri" charset="0"/>
            </a:endParaRPr>
          </a:p>
          <a:p>
            <a:pPr>
              <a:spcBef>
                <a:spcPts val="700"/>
              </a:spcBef>
              <a:buClr>
                <a:srgbClr val="4D4D4D"/>
              </a:buClr>
              <a:buFont typeface="Arial" charset="0"/>
              <a:buChar char="•"/>
              <a:defRPr/>
            </a:pPr>
            <a:r>
              <a:rPr lang="en-US" sz="2800" smtClean="0">
                <a:solidFill>
                  <a:srgbClr val="4D4D4D"/>
                </a:solidFill>
                <a:latin typeface="Calibri" charset="0"/>
              </a:rPr>
              <a:t>One billion search requests and about twenty petabytes of user-generated data each day (2009)</a:t>
            </a:r>
          </a:p>
        </p:txBody>
      </p:sp>
      <p:pic>
        <p:nvPicPr>
          <p:cNvPr id="96264"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79400" y="3168650"/>
            <a:ext cx="576263" cy="57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Unemployment Claims</a:t>
            </a:r>
          </a:p>
        </p:txBody>
      </p:sp>
      <p:pic>
        <p:nvPicPr>
          <p:cNvPr id="972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338" y="2087563"/>
            <a:ext cx="8783637" cy="3095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7283" name="AutoShape 3"/>
          <p:cNvSpPr>
            <a:spLocks noChangeArrowheads="1"/>
          </p:cNvSpPr>
          <p:nvPr/>
        </p:nvSpPr>
        <p:spPr bwMode="auto">
          <a:xfrm>
            <a:off x="720725" y="1079500"/>
            <a:ext cx="1209675" cy="431800"/>
          </a:xfrm>
          <a:prstGeom prst="roundRect">
            <a:avLst>
              <a:gd name="adj" fmla="val 366"/>
            </a:avLst>
          </a:prstGeom>
          <a:solidFill>
            <a:srgbClr val="FFFFFF"/>
          </a:solidFill>
          <a:ln w="1800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solidFill>
                  <a:srgbClr val="4C4C4C"/>
                </a:solidFill>
              </a:rPr>
              <a:t>jobs</a:t>
            </a:r>
          </a:p>
        </p:txBody>
      </p:sp>
      <p:sp>
        <p:nvSpPr>
          <p:cNvPr id="97284" name="Text Box 4"/>
          <p:cNvSpPr txBox="1">
            <a:spLocks noChangeArrowheads="1"/>
          </p:cNvSpPr>
          <p:nvPr/>
        </p:nvSpPr>
        <p:spPr bwMode="auto">
          <a:xfrm>
            <a:off x="144463" y="6145213"/>
            <a:ext cx="8891587"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1800" smtClean="0">
                <a:solidFill>
                  <a:srgbClr val="4D4D4D"/>
                </a:solidFill>
                <a:latin typeface="Calibri" charset="0"/>
              </a:rPr>
              <a:t>[Choi and Varian. Predicting initial claims for unemployment benefits. Google, Inc. 2009.]</a:t>
            </a:r>
          </a:p>
        </p:txBody>
      </p:sp>
      <p:pic>
        <p:nvPicPr>
          <p:cNvPr id="9728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57413" y="1077913"/>
            <a:ext cx="1011237"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What is the world talking about?</a:t>
            </a:r>
          </a:p>
        </p:txBody>
      </p:sp>
      <p:pic>
        <p:nvPicPr>
          <p:cNvPr id="993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84850" y="3132138"/>
            <a:ext cx="2913063"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9331" name="Text Box 3"/>
          <p:cNvSpPr txBox="1">
            <a:spLocks noChangeArrowheads="1"/>
          </p:cNvSpPr>
          <p:nvPr/>
        </p:nvSpPr>
        <p:spPr bwMode="auto">
          <a:xfrm>
            <a:off x="144463" y="950913"/>
            <a:ext cx="8110537"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3375" indent="-331788">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1pPr>
            <a:lvl2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2pPr>
            <a:lvl3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3pPr>
            <a:lvl4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4pPr>
            <a:lvl5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b="1" smtClean="0">
                <a:solidFill>
                  <a:srgbClr val="4D4D4D"/>
                </a:solidFill>
                <a:latin typeface="Calibri" charset="0"/>
              </a:rPr>
              <a:t>Social Media</a:t>
            </a:r>
            <a:r>
              <a:rPr lang="en-US" smtClean="0">
                <a:solidFill>
                  <a:srgbClr val="4D4D4D"/>
                </a:solidFill>
                <a:latin typeface="Calibri" charset="0"/>
              </a:rPr>
              <a:t> can offer insights in</a:t>
            </a:r>
          </a:p>
          <a:p>
            <a:pPr>
              <a:spcBef>
                <a:spcPts val="700"/>
              </a:spcBef>
              <a:buClr>
                <a:srgbClr val="4D4D4D"/>
              </a:buClr>
              <a:buFont typeface="Arial" charset="0"/>
              <a:buChar char="•"/>
              <a:defRPr/>
            </a:pPr>
            <a:r>
              <a:rPr lang="en-US" smtClean="0">
                <a:solidFill>
                  <a:srgbClr val="4D4D4D"/>
                </a:solidFill>
                <a:latin typeface="Calibri" charset="0"/>
              </a:rPr>
              <a:t>what the world is talking about</a:t>
            </a:r>
          </a:p>
          <a:p>
            <a:pPr>
              <a:spcBef>
                <a:spcPts val="700"/>
              </a:spcBef>
              <a:buClr>
                <a:srgbClr val="4D4D4D"/>
              </a:buClr>
              <a:buFont typeface="Arial" charset="0"/>
              <a:buChar char="•"/>
              <a:defRPr/>
            </a:pPr>
            <a:r>
              <a:rPr lang="en-US" smtClean="0">
                <a:solidFill>
                  <a:srgbClr val="4D4D4D"/>
                </a:solidFill>
                <a:latin typeface="Calibri" charset="0"/>
              </a:rPr>
              <a:t>how people feel about events, brands and products</a:t>
            </a:r>
          </a:p>
          <a:p>
            <a:pPr>
              <a:spcBef>
                <a:spcPts val="700"/>
              </a:spcBef>
              <a:buClrTx/>
              <a:buFontTx/>
              <a:buNone/>
              <a:defRPr/>
            </a:pPr>
            <a:r>
              <a:rPr lang="en-US" smtClean="0">
                <a:solidFill>
                  <a:srgbClr val="4D4D4D"/>
                </a:solidFill>
                <a:latin typeface="Calibri" charset="0"/>
              </a:rPr>
              <a:t>resulting in an collective awareness for </a:t>
            </a:r>
            <a:r>
              <a:rPr lang="en-US" b="1" smtClean="0">
                <a:solidFill>
                  <a:srgbClr val="4D4D4D"/>
                </a:solidFill>
                <a:latin typeface="Calibri" charset="0"/>
              </a:rPr>
              <a:t>trending topics</a:t>
            </a:r>
          </a:p>
          <a:p>
            <a:pPr>
              <a:spcBef>
                <a:spcPts val="700"/>
              </a:spcBef>
              <a:buClrTx/>
              <a:buFontTx/>
              <a:buNone/>
              <a:defRPr/>
            </a:pPr>
            <a:endParaRPr lang="en-US" b="1" smtClean="0">
              <a:solidFill>
                <a:srgbClr val="4D4D4D"/>
              </a:solidFill>
              <a:latin typeface="Calibri" charset="0"/>
            </a:endParaRPr>
          </a:p>
          <a:p>
            <a:pPr>
              <a:spcBef>
                <a:spcPts val="700"/>
              </a:spcBef>
              <a:buClrTx/>
              <a:buFontTx/>
              <a:buNone/>
              <a:defRPr/>
            </a:pPr>
            <a:r>
              <a:rPr lang="en-US" smtClean="0">
                <a:solidFill>
                  <a:srgbClr val="4D4D4D"/>
                </a:solidFill>
                <a:latin typeface="Calibri" charset="0"/>
              </a:rPr>
              <a:t>A </a:t>
            </a:r>
            <a:r>
              <a:rPr lang="en-US" b="1" smtClean="0">
                <a:solidFill>
                  <a:srgbClr val="4D4D4D"/>
                </a:solidFill>
                <a:latin typeface="Calibri" charset="0"/>
              </a:rPr>
              <a:t>trending topic</a:t>
            </a:r>
          </a:p>
          <a:p>
            <a:pPr>
              <a:spcBef>
                <a:spcPts val="700"/>
              </a:spcBef>
              <a:buClr>
                <a:srgbClr val="4D4D4D"/>
              </a:buClr>
              <a:buFont typeface="Arial" charset="0"/>
              <a:buChar char="•"/>
              <a:defRPr/>
            </a:pPr>
            <a:r>
              <a:rPr lang="en-US" smtClean="0">
                <a:solidFill>
                  <a:srgbClr val="4D4D4D"/>
                </a:solidFill>
                <a:latin typeface="Calibri" charset="0"/>
              </a:rPr>
              <a:t>is a subject matter of discussion </a:t>
            </a:r>
            <a:br>
              <a:rPr lang="en-US" smtClean="0">
                <a:solidFill>
                  <a:srgbClr val="4D4D4D"/>
                </a:solidFill>
                <a:latin typeface="Calibri" charset="0"/>
              </a:rPr>
            </a:br>
            <a:r>
              <a:rPr lang="en-US" smtClean="0">
                <a:solidFill>
                  <a:srgbClr val="4D4D4D"/>
                </a:solidFill>
                <a:latin typeface="Calibri" charset="0"/>
              </a:rPr>
              <a:t>agreed on by a group of people</a:t>
            </a:r>
          </a:p>
          <a:p>
            <a:pPr>
              <a:spcBef>
                <a:spcPts val="700"/>
              </a:spcBef>
              <a:buClr>
                <a:srgbClr val="4D4D4D"/>
              </a:buClr>
              <a:buFont typeface="Arial" charset="0"/>
              <a:buChar char="•"/>
              <a:defRPr/>
            </a:pPr>
            <a:r>
              <a:rPr lang="en-US" smtClean="0">
                <a:solidFill>
                  <a:srgbClr val="4D4D4D"/>
                </a:solidFill>
                <a:latin typeface="Calibri" charset="0"/>
              </a:rPr>
              <a:t>experiences a sudden spike in </a:t>
            </a:r>
            <a:br>
              <a:rPr lang="en-US" smtClean="0">
                <a:solidFill>
                  <a:srgbClr val="4D4D4D"/>
                </a:solidFill>
                <a:latin typeface="Calibri" charset="0"/>
              </a:rPr>
            </a:br>
            <a:r>
              <a:rPr lang="en-US" smtClean="0">
                <a:solidFill>
                  <a:srgbClr val="4D4D4D"/>
                </a:solidFill>
                <a:latin typeface="Calibri" charset="0"/>
              </a:rPr>
              <a:t>user interest or engagement</a:t>
            </a:r>
          </a:p>
        </p:txBody>
      </p:sp>
      <p:sp>
        <p:nvSpPr>
          <p:cNvPr id="99332" name="Text Box 4"/>
          <p:cNvSpPr txBox="1">
            <a:spLocks noChangeArrowheads="1"/>
          </p:cNvSpPr>
          <p:nvPr/>
        </p:nvSpPr>
        <p:spPr bwMode="auto">
          <a:xfrm>
            <a:off x="254000" y="5821363"/>
            <a:ext cx="87090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1800" smtClean="0">
                <a:solidFill>
                  <a:srgbClr val="4D4D4D"/>
                </a:solidFill>
                <a:latin typeface="Calibri" charset="0"/>
              </a:rPr>
              <a:t>[Damian Borth, Adrian Ulges, Thomas Breuel. Dynamic Vocabularies for Web-based Concept Detection by Trend Discovery. ACM Multimedia, 2012]</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Trending Topics Discovery</a:t>
            </a:r>
          </a:p>
        </p:txBody>
      </p:sp>
      <p:pic>
        <p:nvPicPr>
          <p:cNvPr id="100354" name="Picture 2"/>
          <p:cNvPicPr>
            <a:picLocks noChangeAspect="1" noChangeArrowheads="1"/>
          </p:cNvPicPr>
          <p:nvPr/>
        </p:nvPicPr>
        <p:blipFill>
          <a:blip r:embed="rId3">
            <a:extLst>
              <a:ext uri="{28A0092B-C50C-407E-A947-70E740481C1C}">
                <a14:useLocalDpi xmlns:a14="http://schemas.microsoft.com/office/drawing/2010/main"/>
              </a:ext>
            </a:extLst>
          </a:blip>
          <a:srcRect l="60391"/>
          <a:stretch>
            <a:fillRect/>
          </a:stretch>
        </p:blipFill>
        <p:spPr bwMode="auto">
          <a:xfrm>
            <a:off x="5486400" y="914400"/>
            <a:ext cx="3200400" cy="5526088"/>
          </a:xfrm>
          <a:prstGeom prst="rect">
            <a:avLst/>
          </a:prstGeom>
          <a:noFill/>
          <a:ln>
            <a:noFill/>
          </a:ln>
          <a:effectLst/>
          <a:extLst>
            <a:ext uri="{909E8E84-426E-40dd-AFC4-6F175D3DCCD1}">
              <a14:hiddenFill xmlns:a14="http://schemas.microsoft.com/office/drawing/2010/main">
                <a:blipFill dpi="0" rotWithShape="0">
                  <a:blip/>
                  <a:srcRect l="603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55" name="Picture 3"/>
          <p:cNvPicPr>
            <a:picLocks noChangeAspect="1" noChangeArrowheads="1"/>
          </p:cNvPicPr>
          <p:nvPr/>
        </p:nvPicPr>
        <p:blipFill>
          <a:blip r:embed="rId3">
            <a:extLst>
              <a:ext uri="{28A0092B-C50C-407E-A947-70E740481C1C}">
                <a14:useLocalDpi xmlns:a14="http://schemas.microsoft.com/office/drawing/2010/main"/>
              </a:ext>
            </a:extLst>
          </a:blip>
          <a:srcRect b="94513"/>
          <a:stretch>
            <a:fillRect/>
          </a:stretch>
        </p:blipFill>
        <p:spPr bwMode="auto">
          <a:xfrm>
            <a:off x="609600" y="914400"/>
            <a:ext cx="8077200" cy="304800"/>
          </a:xfrm>
          <a:prstGeom prst="rect">
            <a:avLst/>
          </a:prstGeom>
          <a:noFill/>
          <a:ln>
            <a:noFill/>
          </a:ln>
          <a:effectLst/>
          <a:extLst>
            <a:ext uri="{909E8E84-426E-40dd-AFC4-6F175D3DCCD1}">
              <a14:hiddenFill xmlns:a14="http://schemas.microsoft.com/office/drawing/2010/main">
                <a:blipFill dpi="0" rotWithShape="0">
                  <a:blip/>
                  <a:srcRect b="9451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0356" name="AutoShape 4"/>
          <p:cNvSpPr>
            <a:spLocks noChangeArrowheads="1"/>
          </p:cNvSpPr>
          <p:nvPr/>
        </p:nvSpPr>
        <p:spPr bwMode="auto">
          <a:xfrm>
            <a:off x="5600700" y="4614863"/>
            <a:ext cx="2879725" cy="576262"/>
          </a:xfrm>
          <a:prstGeom prst="roundRect">
            <a:avLst>
              <a:gd name="adj" fmla="val 338"/>
            </a:avLst>
          </a:prstGeom>
          <a:noFill/>
          <a:ln w="54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7"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Trending Topics Discovery</a:t>
            </a:r>
          </a:p>
        </p:txBody>
      </p:sp>
      <p:pic>
        <p:nvPicPr>
          <p:cNvPr id="1013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14400"/>
            <a:ext cx="8077200" cy="552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Lifetime Analysis</a:t>
            </a:r>
          </a:p>
        </p:txBody>
      </p:sp>
      <p:sp>
        <p:nvSpPr>
          <p:cNvPr id="102402"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pic>
        <p:nvPicPr>
          <p:cNvPr id="10240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23975" y="917575"/>
            <a:ext cx="6497638" cy="502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en-US" sz="4000" smtClean="0">
                <a:solidFill>
                  <a:srgbClr val="FFFFFF"/>
                </a:solidFill>
                <a:latin typeface="Calibri" charset="0"/>
              </a:rPr>
              <a:t>Shortcomings of Related Work</a:t>
            </a:r>
          </a:p>
        </p:txBody>
      </p:sp>
      <p:sp>
        <p:nvSpPr>
          <p:cNvPr id="21506"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sp>
        <p:nvSpPr>
          <p:cNvPr id="21507" name="Text Box 3"/>
          <p:cNvSpPr txBox="1">
            <a:spLocks noChangeArrowheads="1"/>
          </p:cNvSpPr>
          <p:nvPr/>
        </p:nvSpPr>
        <p:spPr bwMode="auto">
          <a:xfrm>
            <a:off x="457200" y="1066800"/>
            <a:ext cx="8229600" cy="538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marL="450850" indent="-450850">
              <a:spcBef>
                <a:spcPts val="700"/>
              </a:spcBef>
              <a:buClr>
                <a:srgbClr val="808080"/>
              </a:buClr>
              <a:buFont typeface="Times New Roman" charset="0"/>
              <a:buAutoNum type="arabicPeriod"/>
              <a:defRPr/>
            </a:pPr>
            <a:r>
              <a:rPr lang="en-US" sz="2800" dirty="0" smtClean="0">
                <a:solidFill>
                  <a:srgbClr val="4D4D4D"/>
                </a:solidFill>
                <a:latin typeface="Calibri" charset="0"/>
              </a:rPr>
              <a:t>Focus on very specific use cases (e.g. flu)</a:t>
            </a:r>
          </a:p>
          <a:p>
            <a:pPr marL="450850" indent="-450850">
              <a:spcBef>
                <a:spcPts val="700"/>
              </a:spcBef>
              <a:buClr>
                <a:srgbClr val="808080"/>
              </a:buClr>
              <a:buFont typeface="Times New Roman" charset="0"/>
              <a:buAutoNum type="arabicPeriod"/>
              <a:defRPr/>
            </a:pPr>
            <a:r>
              <a:rPr lang="en-US" sz="2800" dirty="0" err="1" smtClean="0">
                <a:solidFill>
                  <a:srgbClr val="4D4D4D"/>
                </a:solidFill>
                <a:latin typeface="Calibri" charset="0"/>
              </a:rPr>
              <a:t>Nowcasting</a:t>
            </a:r>
            <a:r>
              <a:rPr lang="en-US" sz="2800" dirty="0" smtClean="0">
                <a:solidFill>
                  <a:srgbClr val="4D4D4D"/>
                </a:solidFill>
                <a:latin typeface="Calibri" charset="0"/>
              </a:rPr>
              <a:t> instead of forecasting</a:t>
            </a:r>
          </a:p>
          <a:p>
            <a:pPr marL="450850" indent="-450850">
              <a:spcBef>
                <a:spcPts val="700"/>
              </a:spcBef>
              <a:buClr>
                <a:srgbClr val="808080"/>
              </a:buClr>
              <a:buFont typeface="Times New Roman" charset="0"/>
              <a:buAutoNum type="arabicPeriod"/>
              <a:defRPr/>
            </a:pPr>
            <a:r>
              <a:rPr lang="en-US" sz="2800" dirty="0" smtClean="0">
                <a:solidFill>
                  <a:srgbClr val="4D4D4D"/>
                </a:solidFill>
                <a:latin typeface="Calibri" charset="0"/>
              </a:rPr>
              <a:t>Manual correlation analysis instead of fully automatic forecasting</a:t>
            </a:r>
          </a:p>
          <a:p>
            <a:pPr marL="450850" indent="-450850">
              <a:spcBef>
                <a:spcPts val="700"/>
              </a:spcBef>
              <a:buClr>
                <a:srgbClr val="808080"/>
              </a:buClr>
              <a:buFont typeface="Times New Roman" charset="0"/>
              <a:buAutoNum type="arabicPeriod"/>
              <a:defRPr/>
            </a:pPr>
            <a:r>
              <a:rPr lang="en-US" sz="2800" dirty="0" smtClean="0">
                <a:solidFill>
                  <a:srgbClr val="4D4D4D"/>
                </a:solidFill>
                <a:latin typeface="Calibri" charset="0"/>
              </a:rPr>
              <a:t>No comparison/study of different online &amp; social media channels </a:t>
            </a:r>
            <a:r>
              <a:rPr lang="en-US" sz="2800" dirty="0" err="1" smtClean="0">
                <a:solidFill>
                  <a:srgbClr val="4D4D4D"/>
                </a:solidFill>
                <a:latin typeface="Calibri" charset="0"/>
              </a:rPr>
              <a:t>wrt</a:t>
            </a:r>
            <a:r>
              <a:rPr lang="en-US" sz="2800" dirty="0" smtClean="0">
                <a:solidFill>
                  <a:srgbClr val="4D4D4D"/>
                </a:solidFill>
                <a:latin typeface="Calibri" charset="0"/>
              </a:rPr>
              <a:t>. emerging trends</a:t>
            </a:r>
          </a:p>
        </p:txBody>
      </p:sp>
      <p:sp>
        <p:nvSpPr>
          <p:cNvPr id="21508" name="Text Box 4"/>
          <p:cNvSpPr txBox="1">
            <a:spLocks noChangeArrowheads="1"/>
          </p:cNvSpPr>
          <p:nvPr/>
        </p:nvSpPr>
        <p:spPr bwMode="auto">
          <a:xfrm>
            <a:off x="252413" y="5048250"/>
            <a:ext cx="8891587"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9" name="Text Box 5"/>
          <p:cNvSpPr txBox="1">
            <a:spLocks noChangeArrowheads="1"/>
          </p:cNvSpPr>
          <p:nvPr/>
        </p:nvSpPr>
        <p:spPr bwMode="auto">
          <a:xfrm>
            <a:off x="71438" y="5480050"/>
            <a:ext cx="903605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0" name="Text Box 6"/>
          <p:cNvSpPr txBox="1">
            <a:spLocks noChangeArrowheads="1"/>
          </p:cNvSpPr>
          <p:nvPr/>
        </p:nvSpPr>
        <p:spPr bwMode="auto">
          <a:xfrm>
            <a:off x="576263" y="4219575"/>
            <a:ext cx="8709025" cy="438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1600" smtClean="0">
                <a:solidFill>
                  <a:srgbClr val="4D4D4D"/>
                </a:solidFill>
                <a:latin typeface="Calibri" charset="0"/>
              </a:rPr>
              <a:t>[Choi and Varian. Predicting initial claims for unemployment benefits. Google, Inc. 2009.]</a:t>
            </a:r>
            <a:br>
              <a:rPr lang="en-US" sz="1600" smtClean="0">
                <a:solidFill>
                  <a:srgbClr val="4D4D4D"/>
                </a:solidFill>
                <a:latin typeface="Calibri" charset="0"/>
              </a:rPr>
            </a:br>
            <a:r>
              <a:rPr lang="en-US" sz="1600" smtClean="0">
                <a:solidFill>
                  <a:srgbClr val="4D4D4D"/>
                </a:solidFill>
                <a:latin typeface="Calibri" charset="0"/>
              </a:rPr>
              <a:t>[Choi and Varian. Predicting the Present with Google Trends. Economic Record, 2012.]</a:t>
            </a:r>
            <a:br>
              <a:rPr lang="en-US" sz="1600" smtClean="0">
                <a:solidFill>
                  <a:srgbClr val="4D4D4D"/>
                </a:solidFill>
                <a:latin typeface="Calibri" charset="0"/>
              </a:rPr>
            </a:br>
            <a:r>
              <a:rPr lang="en-US" sz="1600" smtClean="0">
                <a:solidFill>
                  <a:srgbClr val="4D4D4D"/>
                </a:solidFill>
                <a:latin typeface="Calibri" charset="0"/>
              </a:rPr>
              <a:t>[Ginsberg et al. Detecting influenza epidemics using search engine query data. Nature. 2008.]</a:t>
            </a:r>
            <a:br>
              <a:rPr lang="en-US" sz="1600" smtClean="0">
                <a:solidFill>
                  <a:srgbClr val="4D4D4D"/>
                </a:solidFill>
                <a:latin typeface="Calibri" charset="0"/>
              </a:rPr>
            </a:br>
            <a:r>
              <a:rPr lang="en-US" sz="1600" smtClean="0">
                <a:solidFill>
                  <a:srgbClr val="4D4D4D"/>
                </a:solidFill>
                <a:latin typeface="Calibri" charset="0"/>
              </a:rPr>
              <a:t>[Cooper et al. Cancer internet search activity on a major search engine. Journal of medical Internet research,  2005.]</a:t>
            </a:r>
            <a:br>
              <a:rPr lang="en-US" sz="1600" smtClean="0">
                <a:solidFill>
                  <a:srgbClr val="4D4D4D"/>
                </a:solidFill>
                <a:latin typeface="Calibri" charset="0"/>
              </a:rPr>
            </a:br>
            <a:r>
              <a:rPr lang="en-US" sz="1600" smtClean="0">
                <a:solidFill>
                  <a:srgbClr val="4D4D4D"/>
                </a:solidFill>
                <a:latin typeface="Calibri" charset="0"/>
              </a:rPr>
              <a:t>[Goel et al. Predicting consumer behavior with web search. National Academy of Sciences, 2010.]</a:t>
            </a:r>
            <a:br>
              <a:rPr lang="en-US" sz="1600" smtClean="0">
                <a:solidFill>
                  <a:srgbClr val="4D4D4D"/>
                </a:solidFill>
                <a:latin typeface="Calibri" charset="0"/>
              </a:rPr>
            </a:br>
            <a:r>
              <a:rPr lang="en-US" sz="1600" smtClean="0">
                <a:solidFill>
                  <a:srgbClr val="4D4D4D"/>
                </a:solidFill>
                <a:latin typeface="Calibri" charset="0"/>
              </a:rPr>
              <a:t>[Jin et al. The wisdom of social multimedia: using Flickr for prediction and forecast. ACM MM 2010.]</a:t>
            </a:r>
            <a:br>
              <a:rPr lang="en-US" sz="1600" smtClean="0">
                <a:solidFill>
                  <a:srgbClr val="4D4D4D"/>
                </a:solidFill>
                <a:latin typeface="Calibri" charset="0"/>
              </a:rPr>
            </a:br>
            <a:r>
              <a:rPr lang="en-US" sz="1600" smtClean="0">
                <a:solidFill>
                  <a:srgbClr val="4D4D4D"/>
                </a:solidFill>
                <a:latin typeface="Calibri" charset="0"/>
              </a:rPr>
              <a:t>[Adar et al. Why we search: visualizing and predicting user behavior. WWW, 2007.]</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Lifetime Analysis</a:t>
            </a:r>
          </a:p>
        </p:txBody>
      </p:sp>
      <p:sp>
        <p:nvSpPr>
          <p:cNvPr id="103426"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pic>
        <p:nvPicPr>
          <p:cNvPr id="1034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23975" y="917575"/>
            <a:ext cx="6497638" cy="502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Lifetime Analysis</a:t>
            </a:r>
          </a:p>
        </p:txBody>
      </p:sp>
      <p:sp>
        <p:nvSpPr>
          <p:cNvPr id="104450"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pic>
        <p:nvPicPr>
          <p:cNvPr id="10445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23975" y="917575"/>
            <a:ext cx="6497638" cy="502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Text Box 1"/>
          <p:cNvSpPr txBox="1">
            <a:spLocks noChangeArrowheads="1"/>
          </p:cNvSpPr>
          <p:nvPr/>
        </p:nvSpPr>
        <p:spPr bwMode="auto">
          <a:xfrm>
            <a:off x="0" y="0"/>
            <a:ext cx="86868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de-DE" sz="4000" smtClean="0">
                <a:solidFill>
                  <a:srgbClr val="FFFFFF"/>
                </a:solidFill>
                <a:latin typeface="Calibri" charset="0"/>
              </a:rPr>
              <a:t>Lifetime Analysis</a:t>
            </a:r>
          </a:p>
        </p:txBody>
      </p:sp>
      <p:sp>
        <p:nvSpPr>
          <p:cNvPr id="105474" name="Text Box 2"/>
          <p:cNvSpPr txBox="1">
            <a:spLocks noChangeArrowheads="1"/>
          </p:cNvSpPr>
          <p:nvPr/>
        </p:nvSpPr>
        <p:spPr bwMode="auto">
          <a:xfrm>
            <a:off x="-3959225" y="4103688"/>
            <a:ext cx="92106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mtClean="0"/>
              <a:t> </a:t>
            </a:r>
          </a:p>
        </p:txBody>
      </p:sp>
      <p:pic>
        <p:nvPicPr>
          <p:cNvPr id="10547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23975" y="917575"/>
            <a:ext cx="6497638" cy="502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075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943100"/>
            <a:ext cx="5905500" cy="297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5"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085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854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84775" y="863600"/>
            <a:ext cx="898525" cy="75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8548" name="Text Box 4"/>
          <p:cNvSpPr txBox="1">
            <a:spLocks noChangeArrowheads="1"/>
          </p:cNvSpPr>
          <p:nvPr/>
        </p:nvSpPr>
        <p:spPr bwMode="auto">
          <a:xfrm>
            <a:off x="2627313" y="1019175"/>
            <a:ext cx="2663825" cy="99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7000" tIns="72000" rIns="117000" bIns="72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Trending Topic</a:t>
            </a:r>
            <a:br>
              <a:rPr lang="en-US" sz="2800" b="1" smtClean="0">
                <a:solidFill>
                  <a:srgbClr val="4D4D4D"/>
                </a:solidFill>
                <a:latin typeface="Calibri" charset="0"/>
              </a:rPr>
            </a:br>
            <a:r>
              <a:rPr lang="en-US" sz="2800" b="1" smtClean="0">
                <a:solidFill>
                  <a:srgbClr val="4D4D4D"/>
                </a:solidFill>
                <a:latin typeface="Calibri" charset="0"/>
              </a:rPr>
              <a:t>Trigger</a:t>
            </a:r>
          </a:p>
        </p:txBody>
      </p:sp>
      <p:sp>
        <p:nvSpPr>
          <p:cNvPr id="108549" name="Text Box 5"/>
          <p:cNvSpPr txBox="1">
            <a:spLocks noChangeArrowheads="1"/>
          </p:cNvSpPr>
          <p:nvPr/>
        </p:nvSpPr>
        <p:spPr bwMode="auto">
          <a:xfrm>
            <a:off x="5543550" y="5832475"/>
            <a:ext cx="27352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7000" tIns="72000" rIns="117000" bIns="72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14 day horizon</a:t>
            </a:r>
          </a:p>
        </p:txBody>
      </p:sp>
      <p:sp>
        <p:nvSpPr>
          <p:cNvPr id="108550" name="AutoShape 6"/>
          <p:cNvSpPr>
            <a:spLocks/>
          </p:cNvSpPr>
          <p:nvPr/>
        </p:nvSpPr>
        <p:spPr bwMode="auto">
          <a:xfrm rot="16260000">
            <a:off x="6153150" y="4830763"/>
            <a:ext cx="663575" cy="1511300"/>
          </a:xfrm>
          <a:prstGeom prst="leftBrace">
            <a:avLst>
              <a:gd name="adj1" fmla="val 18979"/>
              <a:gd name="adj2" fmla="val 50079"/>
            </a:avLst>
          </a:prstGeom>
          <a:noFill/>
          <a:ln w="5400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8551" name="Line 7"/>
          <p:cNvSpPr>
            <a:spLocks noChangeShapeType="1"/>
          </p:cNvSpPr>
          <p:nvPr/>
        </p:nvSpPr>
        <p:spPr bwMode="auto">
          <a:xfrm>
            <a:off x="4535488" y="1728788"/>
            <a:ext cx="1008062" cy="1587"/>
          </a:xfrm>
          <a:prstGeom prst="line">
            <a:avLst/>
          </a:prstGeom>
          <a:noFill/>
          <a:ln w="54000" cap="flat">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8552" name="Text Box 8"/>
          <p:cNvSpPr txBox="1">
            <a:spLocks noChangeArrowheads="1"/>
          </p:cNvSpPr>
          <p:nvPr/>
        </p:nvSpPr>
        <p:spPr bwMode="auto">
          <a:xfrm>
            <a:off x="503238" y="5688013"/>
            <a:ext cx="273526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7000" tIns="72000" rIns="117000" bIns="72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Time in days</a:t>
            </a:r>
          </a:p>
        </p:txBody>
      </p:sp>
      <p:sp>
        <p:nvSpPr>
          <p:cNvPr id="108553" name="Text Box 9"/>
          <p:cNvSpPr txBox="1">
            <a:spLocks noChangeArrowheads="1"/>
          </p:cNvSpPr>
          <p:nvPr/>
        </p:nvSpPr>
        <p:spPr bwMode="auto">
          <a:xfrm>
            <a:off x="360363" y="2663825"/>
            <a:ext cx="2735262"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7000" tIns="72000" rIns="117000" bIns="72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spcBef>
                <a:spcPts val="700"/>
              </a:spcBef>
              <a:buClrTx/>
              <a:buFontTx/>
              <a:buNone/>
              <a:defRPr/>
            </a:pPr>
            <a:r>
              <a:rPr lang="en-US" sz="2800" b="1" smtClean="0">
                <a:solidFill>
                  <a:srgbClr val="4D4D4D"/>
                </a:solidFill>
                <a:latin typeface="Calibri" charset="0"/>
              </a:rPr>
              <a:t>Wikipedia </a:t>
            </a:r>
            <a:br>
              <a:rPr lang="en-US" sz="2800" b="1" smtClean="0">
                <a:solidFill>
                  <a:srgbClr val="4D4D4D"/>
                </a:solidFill>
                <a:latin typeface="Calibri" charset="0"/>
              </a:rPr>
            </a:br>
            <a:r>
              <a:rPr lang="en-US" sz="2800" b="1" smtClean="0">
                <a:solidFill>
                  <a:srgbClr val="4D4D4D"/>
                </a:solidFill>
                <a:latin typeface="Calibri" charset="0"/>
              </a:rPr>
              <a:t>article views</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9"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095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3"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105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7"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116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126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8678863" cy="1312863"/>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Example 2: “Battlefield 3”</a:t>
            </a:r>
          </a:p>
        </p:txBody>
      </p:sp>
      <p:pic>
        <p:nvPicPr>
          <p:cNvPr id="1136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725"/>
            <a:ext cx="9144000"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38377</TotalTime>
  <Words>2654</Words>
  <Application>Microsoft Macintosh PowerPoint</Application>
  <PresentationFormat>On-screen Show (4:3)</PresentationFormat>
  <Paragraphs>594</Paragraphs>
  <Slides>108</Slides>
  <Notes>106</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108</vt:i4>
      </vt:variant>
    </vt:vector>
  </HeadingPairs>
  <TitlesOfParts>
    <vt:vector size="114" baseType="lpstr">
      <vt:lpstr>Arial</vt:lpstr>
      <vt:lpstr>ＭＳ Ｐゴシック</vt:lpstr>
      <vt:lpstr>Times New Roman</vt:lpstr>
      <vt:lpstr>Calibri</vt:lpstr>
      <vt:lpstr>Prestige Elite Std Bold</vt:lpstr>
      <vt:lpstr>2_Office Theme</vt:lpstr>
      <vt:lpstr>PowerPoint Presentation</vt:lpstr>
      <vt:lpstr>PowerPoint Presentation</vt:lpstr>
      <vt:lpstr>Large-scale Record of Human Behavior</vt:lpstr>
      <vt:lpstr>PowerPoint Presentation</vt:lpstr>
      <vt:lpstr>PowerPoint Presentation</vt:lpstr>
      <vt:lpstr>Tracking Flu Infections</vt:lpstr>
      <vt:lpstr>Relevance for the MM Community</vt:lpstr>
      <vt:lpstr>Relevance for the MM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vt:lpstr>
      <vt:lpstr>Approach</vt:lpstr>
      <vt:lpstr>Approach</vt:lpstr>
      <vt:lpstr>Discovering Semantically Similar Topics</vt:lpstr>
      <vt:lpstr>Nearest Neighbor Sequence Matching</vt:lpstr>
      <vt:lpstr>Forecasting</vt:lpstr>
      <vt:lpstr>Forecasting</vt:lpstr>
      <vt:lpstr>Forecasting</vt:lpstr>
      <vt:lpstr>Forecasting</vt:lpstr>
      <vt:lpstr>Forecasting</vt:lpstr>
      <vt:lpstr>Forecasting</vt:lpstr>
      <vt:lpstr>PowerPoint Presentation</vt:lpstr>
      <vt:lpstr>Dataset</vt:lpstr>
      <vt:lpstr>Discovering Semantically Similar Topics</vt:lpstr>
      <vt:lpstr>Example: “The Hunger Games”</vt:lpstr>
      <vt:lpstr>Example: “The Hunger Games”</vt:lpstr>
      <vt:lpstr>Example: “The Hunger Games”</vt:lpstr>
      <vt:lpstr>Example: “The Hunger Games”</vt:lpstr>
      <vt:lpstr>Example: “The Hunger Games”</vt:lpstr>
      <vt:lpstr>Example: “The Hunger Games”</vt:lpstr>
      <vt:lpstr>Example: “The Hunger Games”</vt:lpstr>
      <vt:lpstr>Example: “The Hunger Games”</vt:lpstr>
      <vt:lpstr>Example: “The Hunger Games”</vt:lpstr>
      <vt:lpstr>Example: “The Hunger Games”</vt:lpstr>
      <vt:lpstr>Example: “The Hunger Games”</vt:lpstr>
      <vt:lpstr>Example: “The Hunger Games”</vt:lpstr>
      <vt:lpstr>Example: “The Hunger Games”</vt:lpstr>
      <vt:lpstr>Example: “The Hunger Games”</vt:lpstr>
      <vt:lpstr>Example: “The Hunger Games”</vt:lpstr>
      <vt:lpstr>Example: “The Hunger Games”</vt:lpstr>
      <vt:lpstr>PowerPoint Presentation</vt:lpstr>
      <vt:lpstr>Root Mean Square Error</vt:lpstr>
      <vt:lpstr>Root Mean Square Error</vt:lpstr>
      <vt:lpstr>Root Mean Square Error</vt:lpstr>
      <vt:lpstr>Mean Average Percentage Error</vt:lpstr>
      <vt:lpstr>Mean Average Percentage Error</vt:lpstr>
      <vt:lpstr>Mean Average Percentage Error</vt:lpstr>
      <vt:lpstr>PowerPoint Presentation</vt:lpstr>
      <vt:lpstr>Main Contributions</vt:lpstr>
      <vt:lpstr>Insights</vt:lpstr>
      <vt:lpstr>Acknowledgments</vt:lpstr>
      <vt:lpstr>PowerPoint Presentation</vt:lpstr>
      <vt:lpstr>PowerPoint Presentation</vt:lpstr>
      <vt:lpstr>PowerPoint Presentation</vt:lpstr>
      <vt:lpstr>Large-scale Record of Human Behavior</vt:lpstr>
      <vt:lpstr>Unemployment Claims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2: “Battlefield 3”</vt:lpstr>
      <vt:lpstr>Example 2: “Battlefield 3”</vt:lpstr>
      <vt:lpstr>Example 2: “Battlefield 3”</vt:lpstr>
      <vt:lpstr>Example 2: “Battlefield 3”</vt:lpstr>
      <vt:lpstr>Example 2: “Battlefield 3”</vt:lpstr>
      <vt:lpstr>Example 2: “Battlefield 3”</vt:lpstr>
      <vt:lpstr>Example 2: “Battlefield 3”</vt:lpstr>
      <vt:lpstr>Example 2: “Battlefield 3”</vt:lpstr>
      <vt:lpstr>Example 2: “Battlefield 3”</vt:lpstr>
      <vt:lpstr>Example 2: “Battlefield 3”</vt:lpstr>
      <vt:lpstr>Example 2: “Battlefield 3”</vt:lpstr>
      <vt:lpstr>Example 2: “Battlefield 3”</vt:lpstr>
      <vt:lpstr>Example 2: “Battlefield 3”</vt:lpstr>
      <vt:lpstr>Example 2: “Battlefield 3”</vt:lpstr>
      <vt:lpstr>Example 2: “Battlefield 3”</vt:lpstr>
      <vt:lpstr>Example 2: “Battlefield 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Damian Borth</dc:creator>
  <cp:lastModifiedBy>Jörn Hees</cp:lastModifiedBy>
  <cp:revision>347</cp:revision>
  <cp:lastPrinted>1601-01-01T00:00:00Z</cp:lastPrinted>
  <dcterms:created xsi:type="dcterms:W3CDTF">2011-10-25T09:59:46Z</dcterms:created>
  <dcterms:modified xsi:type="dcterms:W3CDTF">2014-01-17T12:45:48Z</dcterms:modified>
</cp:coreProperties>
</file>